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18288000" cy="10287000"/>
  <p:notesSz cx="6858000" cy="9144000"/>
  <p:embeddedFontLst>
    <p:embeddedFont>
      <p:font typeface="Alatsi" panose="020B0604020202020204" charset="0"/>
      <p:regular r:id="rId54"/>
    </p:embeddedFont>
    <p:embeddedFont>
      <p:font typeface="Open Sans Bold" panose="020B0604020202020204" charset="0"/>
      <p:regular r:id="rId55"/>
    </p:embeddedFont>
    <p:embeddedFont>
      <p:font typeface="Russo One" panose="020B0604020202020204" charset="0"/>
      <p:regular r:id="rId56"/>
    </p:embeddedFont>
    <p:embeddedFont>
      <p:font typeface="Saksagan" panose="02000503030000020004" pitchFamily="2" charset="0"/>
      <p:regular r:id="rId57"/>
    </p:embeddedFont>
    <p:embeddedFont>
      <p:font typeface="SaksaganBrand" panose="02000503030000020004" pitchFamily="2" charset="0"/>
      <p:bold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622" autoAdjust="0"/>
  </p:normalViewPr>
  <p:slideViewPr>
    <p:cSldViewPr>
      <p:cViewPr varScale="1">
        <p:scale>
          <a:sx n="54" d="100"/>
          <a:sy n="54" d="100"/>
        </p:scale>
        <p:origin x="36" y="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haszmin.com.ua/vid-50-do-250-tys-grn-grant-na-vlasnu-spravu-uryadova-programa-ye-robota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50-000-yevro-granty-innovatsijnogo-proyektu-starhau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akselerator-dlya-startapiv-yaki-pokrashhuyut-zhyttya-lyudej-z-invalidnistyu-remarkable-launcher-pre-accelerator-progra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30-000-yevro-programa-dostup-do-finansuvannya-ta-pidtrymka-stijkosti-mmsp-v-ukrayini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haszmin.com.ua/granty-na-kogeneratsijni-ustanovky-dlya-pidpryyemstv-programa-yes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20-000-yevro-grantova-pidtrymka-energostijkosti-mikro-ta-malyh-pidpryyemstv-ukrayiny-norad-giz-frp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granty-na-budivnytstvo-malyh-ta-velykyh-gidroelektrostantsij-programa-yes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grant.market/opp/born-global-ukraine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15-000-yevro-navchalno-grantova-programa-dlya-biznesu-redpreneur-ua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vid-200-000-000-norvezkyh-kron-granty-na-pokryttya-garantij-dlya-proyektiv-z-vidnovlyuvalnoyi-energetyky-norad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grant.market/opp/vigdis-priz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8-000-000-yevro-granty-u-sferi-stalogo-budivnytstva-built4people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uwf.org.ua/zhinky-myr-bezpeka-vid-lokalnogo-do-globalnogo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haszmin.com.ua/do-535-000-grn-granty-spryyannya-u-vykonanni-oblasnyh-planiv-dij-1325-dlya-zhinochyh-feministychnyh-organizatsij/" TargetMode="Externa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granty-dlya-go-na-vidnovlennya-ta-pidvyshhennya-stijkosti-gromad-shho-postrazhdaly-vid-vijny-cdp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haszmin.com.ua/do-5-000-dol-granty-dlya-molodizhnyh-pratsivnykiv-u-sferi-posylennya-gromadskoyi-uchasti-molodi-undp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chaszmin.com.ua/do-250-000-dol-granty-dlya-go-na-posylennya-zahystu-zhinok-ta-divchat-ta-spryyannya-yihnij-uchasti-ta-liderstvu-v-umovah-gumanitarnoyi-kryzy-wphf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haszmin.com.ua/do-600-000-grn-konkurs-proyektiv-z-utverdzhennya-ukrayinskoyi-natsionalnoyi-ta-gromadyanskoyi-identychnosti-minmolodsport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600-000-grn-konkurs-proyektiv-molodizhnyh-ta-dytyachyh-gromadskyh-organizatsij-minmolodsportu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chaszmin.com.ua/do-80-000-yevro-granty-dlya-innovatsijnyh-rishen-u-sferi-personalizovanoyi-medytsyny-ep-permed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50-000-dol-grant-dlya-go-na-proyekty-psyhosotsialnogo-spryamuvannya-ta-pokrashhennya-pratsevlashtuvannya-veteraniv-i-veteranok-irex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haszmin.com.ua/pidtrymku-zhinkam-predstavnytsyam-gromadyanskogo-suspilstva-zmina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1-012-500-grn-granty-dlya-zhinochyh-ta-feministychnyh-organizatsij-zmina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chaszmin.com.ua/granty-dlya-knygovydavtsiv-poshyrennya-yevropejskyh-literaturnyh-tvoriv-kreatyvna-yevropa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chaszmin.com.ua/do-2-000-000-yevro-grantovyj-konkurs-u-sferi-kultury-yevropejski-proyekty-spivpratsi-2025-kreatyvna-yevropa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chaszmin.com.ua/do-1-000-000-grn-grantova-programa-stijkist-suspilstva-cherez-kulturu-ukf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4-000-000-yevro-grant-na-innovatsijni-instrumenty-u-sferi-kulturnoyi-spadshhyny-eccch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20-000-dol-granty-na-stvorennya-korotkometrazhnyh-filmiv-dlya-ukrayinskyh-kinematografistiv-kinotron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haszmin.com.ua/grantovi-mozhlyvosti-dlya-media-kino-videoigor-v-ramkah-programy-kreatyvna-yevropa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50-000-yevro-granty-na-kulturni-proyekty-pro-borotbu-z-koruptsiyeyu-euaci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s://chaszmin.com.ua/do-2-000-000-grn-grant-na-stvorennya-kulturnogo-produktu-abo-kontentu-ukf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5-000-000-yevro-grantovyj-konkurs-music-moves-europe-2025-kreatyvna-yevropa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grant.market/opp/grant-cultural-projects-ukraine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40-000-grn-premiya-dlya-molodyh-myttsiv-i-literatoriv-generatsiya-niky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5-000-000-yevro-granty-na-pidtrymku-ukrayinskoyi-kultury-kreatyvna-yevropa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500-000-dol-doslidnytski-granty-u-sferi-osvity-spencer-foundation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s://chaszmin.com.ua/do-1000-yevro-grant-dlya-studentiv-ta-doslidnykiv-na-uchast-u-proyektah-vzayemodiyi-mizh-biznesom-i-naukoyu-indusac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stypendiyi-koledzhu-yevropy-na-pislyadyplomne-navchannya-2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290-500-grn-dopomoga-dlya-shkil-dlya-pidgotovky-do-zymy-yunisef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akselerator-dlya-innovatsijnyh-ict-startapiv-danube-digital-accelerator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premiya-dlya-proyektiv-initsiatyv-spetsialistiv-yaki-vplyvayut-na-it-spilnotu-dou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vid-100-000-yevro-granty-dlya-startapiv-u-sferi-miskoyi-mobilnosti-eit-urban-mobility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150-000-yevro-granty-na-organizatsiyu-zahodiv-u-sferi-ohorony-zdorovya-eu4health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50-000-000-dol-ukrayinska-initsiatyva-z-ohorony-psyhichnogo-zdorovya-zadlya-natsionalnogo-rozvytku-u-mind-usaid/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9-000-000-grn-spivfinansuvannya-dlya-rozvytku-poslug-iz-prosuvannya-eksportu-gotovyh-produktiv-pererobky-agroproduktsiyi-usaid-agro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s://chaszmin.com.ua/do-1-041-250-grn-granty-dlya-pidtrymky-agrovyrobnykiv-fao-dar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haszmin.com.ua/do-200-000-dol-investytsiyi-v-ukrayinski-startapy-angel-one/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hyperlink" Target="https://chaszmin.com.ua/do-7-000-000-grn-na-zakladku-teplytsi-8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53" y="952500"/>
            <a:ext cx="7105264" cy="19050"/>
          </a:xfrm>
          <a:prstGeom prst="line">
            <a:avLst/>
          </a:prstGeom>
          <a:ln w="114300" cap="flat">
            <a:solidFill>
              <a:srgbClr val="9FC3D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ru-UA"/>
          </a:p>
        </p:txBody>
      </p:sp>
      <p:sp>
        <p:nvSpPr>
          <p:cNvPr id="3" name="AutoShape 3"/>
          <p:cNvSpPr/>
          <p:nvPr/>
        </p:nvSpPr>
        <p:spPr>
          <a:xfrm>
            <a:off x="11182583" y="1009650"/>
            <a:ext cx="7105264" cy="19050"/>
          </a:xfrm>
          <a:prstGeom prst="line">
            <a:avLst/>
          </a:prstGeom>
          <a:ln w="114300" cap="flat">
            <a:solidFill>
              <a:srgbClr val="9FC3D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ru-UA"/>
          </a:p>
        </p:txBody>
      </p:sp>
      <p:grpSp>
        <p:nvGrpSpPr>
          <p:cNvPr id="4" name="Group 4"/>
          <p:cNvGrpSpPr/>
          <p:nvPr/>
        </p:nvGrpSpPr>
        <p:grpSpPr>
          <a:xfrm>
            <a:off x="12589101" y="2104389"/>
            <a:ext cx="5246391" cy="5246370"/>
            <a:chOff x="0" y="0"/>
            <a:chExt cx="6350025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2"/>
              <a:stretch>
                <a:fillRect l="-55262" r="-55262"/>
              </a:stretch>
            </a:blipFill>
          </p:spPr>
          <p:txBody>
            <a:bodyPr/>
            <a:lstStyle/>
            <a:p>
              <a:endParaRPr lang="ru-UA"/>
            </a:p>
          </p:txBody>
        </p:sp>
      </p:grpSp>
      <p:sp>
        <p:nvSpPr>
          <p:cNvPr id="7" name="Freeform 7"/>
          <p:cNvSpPr/>
          <p:nvPr/>
        </p:nvSpPr>
        <p:spPr>
          <a:xfrm>
            <a:off x="153" y="7838696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9" y="0"/>
                </a:lnTo>
                <a:lnTo>
                  <a:pt x="2839209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8" name="TextBox 8"/>
          <p:cNvSpPr txBox="1"/>
          <p:nvPr/>
        </p:nvSpPr>
        <p:spPr>
          <a:xfrm>
            <a:off x="3125637" y="4622799"/>
            <a:ext cx="9051054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004AAD"/>
                </a:solidFill>
                <a:latin typeface="SaksaganBrand" panose="02000503030000020004" pitchFamily="2" charset="0"/>
                <a:ea typeface="Abhaya Libre"/>
                <a:cs typeface="Abhaya Libre"/>
                <a:sym typeface="Abhaya Libre"/>
              </a:rPr>
              <a:t>Грантовий</a:t>
            </a:r>
            <a:r>
              <a:rPr lang="en-US" sz="5400" dirty="0">
                <a:solidFill>
                  <a:srgbClr val="004AAD"/>
                </a:solidFill>
                <a:latin typeface="SaksaganBrand" panose="02000503030000020004" pitchFamily="2" charset="0"/>
                <a:ea typeface="Abhaya Libre"/>
                <a:cs typeface="Abhaya Libre"/>
                <a:sym typeface="Abhaya Libre"/>
              </a:rPr>
              <a:t> </a:t>
            </a:r>
            <a:r>
              <a:rPr lang="en-US" sz="5400" dirty="0" err="1">
                <a:solidFill>
                  <a:srgbClr val="004AAD"/>
                </a:solidFill>
                <a:latin typeface="SaksaganBrand" panose="02000503030000020004" pitchFamily="2" charset="0"/>
                <a:ea typeface="Abhaya Libre"/>
                <a:cs typeface="Abhaya Libre"/>
                <a:sym typeface="Abhaya Libre"/>
              </a:rPr>
              <a:t>Дайджест</a:t>
            </a:r>
            <a:endParaRPr lang="en-US" sz="5400" dirty="0">
              <a:solidFill>
                <a:srgbClr val="004AAD"/>
              </a:solidFill>
              <a:latin typeface="SaksaganBrand" panose="02000503030000020004" pitchFamily="2" charset="0"/>
              <a:ea typeface="Abhaya Libre"/>
              <a:cs typeface="Abhaya Libre"/>
              <a:sym typeface="Abhaya Libre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867400" y="229123"/>
            <a:ext cx="7105417" cy="841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1B9CDC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Відділ</a:t>
            </a:r>
            <a:r>
              <a:rPr lang="en-US" sz="3200" dirty="0">
                <a:solidFill>
                  <a:srgbClr val="1B9CDC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3200" dirty="0" err="1">
                <a:solidFill>
                  <a:srgbClr val="1B9CDC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проєктної</a:t>
            </a:r>
            <a:r>
              <a:rPr lang="en-US" sz="3200" dirty="0">
                <a:solidFill>
                  <a:srgbClr val="1B9CDC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3200" dirty="0" err="1">
                <a:solidFill>
                  <a:srgbClr val="1B9CDC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sz="3200" dirty="0">
                <a:solidFill>
                  <a:srgbClr val="1B9CDC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3200" dirty="0" err="1">
                <a:solidFill>
                  <a:srgbClr val="1B9CDC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грантовой</a:t>
            </a:r>
            <a:r>
              <a:rPr lang="en-US" sz="3200" dirty="0">
                <a:solidFill>
                  <a:srgbClr val="1B9CDC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3200" dirty="0" err="1">
                <a:solidFill>
                  <a:srgbClr val="1B9CDC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діяльності</a:t>
            </a:r>
            <a:r>
              <a:rPr lang="en-US" sz="3200" dirty="0">
                <a:solidFill>
                  <a:srgbClr val="1B9CDC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55750" y="134508"/>
            <a:ext cx="13180039" cy="1352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5400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rPr>
              <a:t>ЗМІСТ</a:t>
            </a:r>
          </a:p>
        </p:txBody>
      </p:sp>
      <p:sp>
        <p:nvSpPr>
          <p:cNvPr id="3" name="AutoShape 3"/>
          <p:cNvSpPr/>
          <p:nvPr/>
        </p:nvSpPr>
        <p:spPr>
          <a:xfrm>
            <a:off x="11182736" y="9691530"/>
            <a:ext cx="7105264" cy="19050"/>
          </a:xfrm>
          <a:prstGeom prst="line">
            <a:avLst/>
          </a:prstGeom>
          <a:ln w="114300" cap="flat">
            <a:solidFill>
              <a:srgbClr val="9FC3D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ru-UA"/>
          </a:p>
        </p:txBody>
      </p:sp>
      <p:grpSp>
        <p:nvGrpSpPr>
          <p:cNvPr id="4" name="Group 4"/>
          <p:cNvGrpSpPr/>
          <p:nvPr/>
        </p:nvGrpSpPr>
        <p:grpSpPr>
          <a:xfrm>
            <a:off x="0" y="26931"/>
            <a:ext cx="1562612" cy="1217784"/>
            <a:chOff x="47812" y="-197079"/>
            <a:chExt cx="2083482" cy="2230967"/>
          </a:xfrm>
        </p:grpSpPr>
        <p:grpSp>
          <p:nvGrpSpPr>
            <p:cNvPr id="5" name="Group 5"/>
            <p:cNvGrpSpPr/>
            <p:nvPr/>
          </p:nvGrpSpPr>
          <p:grpSpPr>
            <a:xfrm>
              <a:off x="75599" y="-197079"/>
              <a:ext cx="2007884" cy="2230967"/>
              <a:chOff x="0" y="-71801"/>
              <a:chExt cx="731525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27543" y="-71801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 dirty="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7812" y="4106"/>
              <a:ext cx="2083482" cy="1468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1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-35859" y="8049817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 dirty="0"/>
          </a:p>
        </p:txBody>
      </p:sp>
      <p:sp>
        <p:nvSpPr>
          <p:cNvPr id="12" name="TextBox 12"/>
          <p:cNvSpPr txBox="1"/>
          <p:nvPr/>
        </p:nvSpPr>
        <p:spPr>
          <a:xfrm>
            <a:off x="230106" y="3631378"/>
            <a:ext cx="4480960" cy="78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7" lvl="1" indent="-248289">
              <a:lnSpc>
                <a:spcPts val="3220"/>
              </a:lnSpc>
              <a:buFont typeface="Arial"/>
              <a:buChar char="•"/>
            </a:pP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Економіка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 </a:t>
            </a: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та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 </a:t>
            </a: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підприємництво</a:t>
            </a:r>
            <a:endParaRPr lang="en-US" sz="2300" dirty="0">
              <a:solidFill>
                <a:srgbClr val="1B9CDC"/>
              </a:solidFill>
              <a:latin typeface="Saksagan" panose="02000503030000020004" pitchFamily="2" charset="0"/>
              <a:ea typeface="Alatsi"/>
              <a:cs typeface="Alatsi"/>
              <a:sym typeface="Alatsi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30106" y="4595705"/>
            <a:ext cx="4480960" cy="78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7" lvl="1" indent="-248289">
              <a:lnSpc>
                <a:spcPts val="3220"/>
              </a:lnSpc>
              <a:buFont typeface="Arial"/>
              <a:buChar char="•"/>
            </a:pP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Соціальний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 </a:t>
            </a: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розвиток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 </a:t>
            </a: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та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 </a:t>
            </a: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демократичні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 </a:t>
            </a: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ініціативи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31981" y="5571213"/>
            <a:ext cx="5241454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7" lvl="1" indent="-248289">
              <a:lnSpc>
                <a:spcPts val="3220"/>
              </a:lnSpc>
              <a:buFont typeface="Arial"/>
              <a:buChar char="•"/>
            </a:pP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Культура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 </a:t>
            </a: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та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 </a:t>
            </a: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туризм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482" y="6194397"/>
            <a:ext cx="4480960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7" lvl="1" indent="-248289">
              <a:lnSpc>
                <a:spcPts val="3220"/>
              </a:lnSpc>
              <a:buFont typeface="Arial"/>
              <a:buChar char="•"/>
            </a:pP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Освіта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, </a:t>
            </a: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стажування</a:t>
            </a:r>
            <a:endParaRPr lang="en-US" sz="2300" dirty="0">
              <a:solidFill>
                <a:srgbClr val="1B9CDC"/>
              </a:solidFill>
              <a:latin typeface="Saksagan" panose="02000503030000020004" pitchFamily="2" charset="0"/>
              <a:ea typeface="Alatsi"/>
              <a:cs typeface="Alatsi"/>
              <a:sym typeface="Alatsi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001000" y="3716887"/>
            <a:ext cx="4480960" cy="78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7" lvl="1" indent="-248289">
              <a:lnSpc>
                <a:spcPts val="3220"/>
              </a:lnSpc>
              <a:buFont typeface="Arial"/>
              <a:buChar char="•"/>
            </a:pP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Наука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, </a:t>
            </a: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інновації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, ІТ-</a:t>
            </a: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технології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01000" y="4578292"/>
            <a:ext cx="4480960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7" lvl="1" indent="-248289">
              <a:lnSpc>
                <a:spcPts val="3220"/>
              </a:lnSpc>
              <a:buFont typeface="Arial"/>
              <a:buChar char="•"/>
            </a:pP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Охорона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 </a:t>
            </a: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здоров'я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01000" y="5111749"/>
            <a:ext cx="5055568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7" lvl="1" indent="-248289">
              <a:lnSpc>
                <a:spcPts val="3220"/>
              </a:lnSpc>
              <a:buFont typeface="Arial"/>
              <a:buChar char="•"/>
            </a:pP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Агропромисловий</a:t>
            </a:r>
            <a:r>
              <a:rPr lang="en-US" sz="2300" dirty="0">
                <a:solidFill>
                  <a:srgbClr val="1B9CDC"/>
                </a:solidFill>
                <a:latin typeface="Alatsi"/>
                <a:ea typeface="Alatsi"/>
                <a:cs typeface="Alatsi"/>
                <a:sym typeface="Alatsi"/>
              </a:rPr>
              <a:t> </a:t>
            </a:r>
            <a:r>
              <a:rPr lang="en-US" sz="2300" dirty="0" err="1">
                <a:solidFill>
                  <a:srgbClr val="1B9CDC"/>
                </a:solidFill>
                <a:latin typeface="Alatsi"/>
                <a:ea typeface="Alatsi"/>
                <a:cs typeface="Alatsi"/>
                <a:sym typeface="Alatsi"/>
              </a:rPr>
              <a:t>розвиток</a:t>
            </a:r>
            <a:endParaRPr lang="en-US" sz="2300" dirty="0">
              <a:solidFill>
                <a:srgbClr val="1B9CDC"/>
              </a:solidFill>
              <a:latin typeface="Alatsi"/>
              <a:ea typeface="Alatsi"/>
              <a:cs typeface="Alatsi"/>
              <a:sym typeface="Alatsi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996518" y="5794347"/>
            <a:ext cx="4480960" cy="78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7" lvl="1" indent="-248289">
              <a:lnSpc>
                <a:spcPts val="3220"/>
              </a:lnSpc>
              <a:buFont typeface="Arial"/>
              <a:buChar char="•"/>
            </a:pP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Постійнодіючі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 </a:t>
            </a: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грантові</a:t>
            </a:r>
            <a:r>
              <a:rPr lang="en-US" sz="2300" dirty="0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 </a:t>
            </a:r>
            <a:r>
              <a:rPr lang="en-US" sz="2300" dirty="0" err="1">
                <a:solidFill>
                  <a:srgbClr val="1B9CDC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rPr>
              <a:t>програми</a:t>
            </a:r>
            <a:endParaRPr lang="en-US" sz="2300" dirty="0">
              <a:solidFill>
                <a:srgbClr val="1B9CDC"/>
              </a:solidFill>
              <a:latin typeface="Saksagan" panose="02000503030000020004" pitchFamily="2" charset="0"/>
              <a:ea typeface="Alatsi"/>
              <a:cs typeface="Alatsi"/>
              <a:sym typeface="Alats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91799" y="-940090"/>
            <a:ext cx="7560595" cy="10956608"/>
            <a:chOff x="-122503" y="-299877"/>
            <a:chExt cx="1715283" cy="2821355"/>
          </a:xfrm>
        </p:grpSpPr>
        <p:sp>
          <p:nvSpPr>
            <p:cNvPr id="3" name="Freeform 3"/>
            <p:cNvSpPr/>
            <p:nvPr/>
          </p:nvSpPr>
          <p:spPr>
            <a:xfrm>
              <a:off x="-122503" y="67321"/>
              <a:ext cx="1715283" cy="2425437"/>
            </a:xfrm>
            <a:custGeom>
              <a:avLst/>
              <a:gdLst/>
              <a:ahLst/>
              <a:cxnLst/>
              <a:rect l="l" t="t" r="r" b="b"/>
              <a:pathLst>
                <a:path w="1699021" h="2783255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722049"/>
                  </a:lnTo>
                  <a:cubicBezTo>
                    <a:pt x="1699021" y="2738281"/>
                    <a:pt x="1692572" y="2753849"/>
                    <a:pt x="1681094" y="2765328"/>
                  </a:cubicBezTo>
                  <a:cubicBezTo>
                    <a:pt x="1669616" y="2776806"/>
                    <a:pt x="1654047" y="2783255"/>
                    <a:pt x="1637815" y="2783255"/>
                  </a:cubicBezTo>
                  <a:lnTo>
                    <a:pt x="61206" y="2783255"/>
                  </a:lnTo>
                  <a:cubicBezTo>
                    <a:pt x="27403" y="2783255"/>
                    <a:pt x="0" y="2755852"/>
                    <a:pt x="0" y="2722049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84064" y="-299877"/>
              <a:ext cx="1672774" cy="2821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uk-UA" sz="1899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uk-UA" sz="1899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uk-UA" sz="1899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uk-UA" sz="1899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uk-UA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Грантові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єРобота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дієва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допомога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держави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відновлення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створення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власної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справи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нуля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розширення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діючого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бізнесу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реалізації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амбітних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генерування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робочих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місць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здобуття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потрібних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ринку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праці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спеціальностей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r>
                <a:rPr lang="en-US" b="1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b="1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b="1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b="1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b="1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цілі</a:t>
              </a:r>
              <a:r>
                <a:rPr lang="en-US" b="1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b="1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можна</a:t>
              </a:r>
              <a:r>
                <a:rPr lang="en-US" b="1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b="1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витратити</a:t>
              </a:r>
              <a:r>
                <a:rPr lang="en-US" b="1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b="1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грант</a:t>
              </a:r>
              <a:r>
                <a:rPr lang="en-US" b="1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dumu Regular"/>
                  <a:cs typeface="Adumu Regular"/>
                  <a:sym typeface="Adumu Regular"/>
                </a:rPr>
                <a:t>придбання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dumu Regular"/>
                  <a:cs typeface="Adumu Regular"/>
                  <a:sym typeface="Adumu Regular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dumu Regular"/>
                  <a:cs typeface="Adumu Regular"/>
                  <a:sym typeface="Adumu Regular"/>
                </a:rPr>
                <a:t>обладнання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dumu Regular"/>
                  <a:cs typeface="Adumu Regular"/>
                  <a:sym typeface="Adumu Regular"/>
                </a:rPr>
                <a:t>;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закупівлю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сировини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;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орендну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плату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(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більше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25%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суми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гранту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);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лізинг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обладнання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r>
                <a:rPr lang="en-US" b="1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b="1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b="1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кого</a:t>
              </a:r>
              <a:r>
                <a:rPr lang="en-US" b="1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Майбутні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підприємці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діючі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ФОП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або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юридичні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особи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перебувають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провадять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господарську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діяльність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тимчасово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окупованій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території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;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провадять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господарську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діяльність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території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росії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;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перебувають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санкціями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;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порушено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справи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банкрутство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;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відсутнє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рішення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суду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притягнення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кримінальної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відповідальності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корупцію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;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заборгованості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бюджетом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600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600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600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600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954000" y="9233046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2" tooltip="https://chaszmin.com.ua/vid-50-do-250-tys-grn-grant-na-vlasnu-spravu-uryadova-programa-ye-robota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2" tooltip="https://chaszmin.com.ua/vid-50-do-250-tys-grn-grant-na-vlasnu-spravu-uryadova-programa-ye-robota/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620479" y="604160"/>
            <a:ext cx="5768746" cy="1711981"/>
            <a:chOff x="31144" y="27684"/>
            <a:chExt cx="1713941" cy="450892"/>
          </a:xfrm>
        </p:grpSpPr>
        <p:sp>
          <p:nvSpPr>
            <p:cNvPr id="7" name="Freeform 7"/>
            <p:cNvSpPr/>
            <p:nvPr/>
          </p:nvSpPr>
          <p:spPr>
            <a:xfrm>
              <a:off x="46064" y="27684"/>
              <a:ext cx="1699021" cy="382229"/>
            </a:xfrm>
            <a:custGeom>
              <a:avLst/>
              <a:gdLst/>
              <a:ahLst/>
              <a:cxnLst/>
              <a:rect l="l" t="t" r="r" b="b"/>
              <a:pathLst>
                <a:path w="1699021" h="382229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21023"/>
                  </a:lnTo>
                  <a:cubicBezTo>
                    <a:pt x="1699021" y="337256"/>
                    <a:pt x="1692572" y="352824"/>
                    <a:pt x="1681094" y="364302"/>
                  </a:cubicBezTo>
                  <a:cubicBezTo>
                    <a:pt x="1669616" y="375781"/>
                    <a:pt x="1654047" y="382229"/>
                    <a:pt x="1637815" y="382229"/>
                  </a:cubicBezTo>
                  <a:lnTo>
                    <a:pt x="61206" y="382229"/>
                  </a:lnTo>
                  <a:cubicBezTo>
                    <a:pt x="27403" y="382229"/>
                    <a:pt x="0" y="354826"/>
                    <a:pt x="0" y="321023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1144" y="58247"/>
              <a:ext cx="1680597" cy="4203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ВІД 50 ДО 250 ТИС ГРН — ГРАНТ НА ВЛАСНУ СПРАВУ, УРЯДОВА ПРОГРАМА Є-РОБОТА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3601749" y="-41477"/>
            <a:ext cx="15180858" cy="2742549"/>
            <a:chOff x="75599" y="-1774354"/>
            <a:chExt cx="20241137" cy="3656732"/>
          </a:xfrm>
        </p:grpSpPr>
        <p:grpSp>
          <p:nvGrpSpPr>
            <p:cNvPr id="10" name="Group 10"/>
            <p:cNvGrpSpPr/>
            <p:nvPr/>
          </p:nvGrpSpPr>
          <p:grpSpPr>
            <a:xfrm>
              <a:off x="75599" y="-1691926"/>
              <a:ext cx="20057709" cy="3574304"/>
              <a:chOff x="0" y="-616413"/>
              <a:chExt cx="7307552" cy="1302213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603570" y="-616413"/>
                <a:ext cx="703982" cy="452313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 dirty="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8233254" y="-1774354"/>
              <a:ext cx="2083482" cy="12415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2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1109684" y="3500216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560332" h="4497518">
                <a:moveTo>
                  <a:pt x="0" y="0"/>
                </a:moveTo>
                <a:lnTo>
                  <a:pt x="8560332" y="0"/>
                </a:lnTo>
                <a:lnTo>
                  <a:pt x="8560332" y="4497518"/>
                </a:lnTo>
                <a:lnTo>
                  <a:pt x="0" y="44975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7" name="Freeform 17"/>
          <p:cNvSpPr/>
          <p:nvPr/>
        </p:nvSpPr>
        <p:spPr>
          <a:xfrm>
            <a:off x="-8965" y="8032562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8" name="TextBox 18"/>
          <p:cNvSpPr txBox="1"/>
          <p:nvPr/>
        </p:nvSpPr>
        <p:spPr>
          <a:xfrm>
            <a:off x="11293239" y="8138071"/>
            <a:ext cx="5089229" cy="13661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ДЕДЛАЙН: 29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грудня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2024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року</a:t>
            </a:r>
            <a:endParaRPr lang="uk-UA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2659"/>
              </a:lnSpc>
            </a:pPr>
            <a:endParaRPr lang="uk-UA" sz="1899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2659"/>
              </a:lnSpc>
            </a:pPr>
            <a:endParaRPr lang="en-US" sz="1899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2659"/>
              </a:lnSpc>
              <a:spcBef>
                <a:spcPct val="0"/>
              </a:spcBef>
            </a:pPr>
            <a:endParaRPr lang="en-US" sz="1899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803349" y="9723177"/>
            <a:ext cx="4555479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Економіка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підприємництво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67418" y="-694035"/>
            <a:ext cx="7315200" cy="10800002"/>
            <a:chOff x="82128" y="-299040"/>
            <a:chExt cx="1852339" cy="2228903"/>
          </a:xfrm>
        </p:grpSpPr>
        <p:sp>
          <p:nvSpPr>
            <p:cNvPr id="3" name="Freeform 3"/>
            <p:cNvSpPr/>
            <p:nvPr/>
          </p:nvSpPr>
          <p:spPr>
            <a:xfrm>
              <a:off x="82128" y="-37859"/>
              <a:ext cx="1852339" cy="1940536"/>
            </a:xfrm>
            <a:custGeom>
              <a:avLst/>
              <a:gdLst/>
              <a:ahLst/>
              <a:cxnLst/>
              <a:rect l="l" t="t" r="r" b="b"/>
              <a:pathLst>
                <a:path w="1805399" h="1993032">
                  <a:moveTo>
                    <a:pt x="57600" y="0"/>
                  </a:moveTo>
                  <a:lnTo>
                    <a:pt x="1747800" y="0"/>
                  </a:lnTo>
                  <a:cubicBezTo>
                    <a:pt x="1763076" y="0"/>
                    <a:pt x="1777727" y="6069"/>
                    <a:pt x="1788529" y="16871"/>
                  </a:cubicBezTo>
                  <a:cubicBezTo>
                    <a:pt x="1799331" y="27673"/>
                    <a:pt x="1805399" y="42323"/>
                    <a:pt x="1805399" y="57600"/>
                  </a:cubicBezTo>
                  <a:lnTo>
                    <a:pt x="1805399" y="1935433"/>
                  </a:lnTo>
                  <a:cubicBezTo>
                    <a:pt x="1805399" y="1967244"/>
                    <a:pt x="1779611" y="1993032"/>
                    <a:pt x="1747800" y="1993032"/>
                  </a:cubicBezTo>
                  <a:lnTo>
                    <a:pt x="57600" y="1993032"/>
                  </a:lnTo>
                  <a:cubicBezTo>
                    <a:pt x="25788" y="1993032"/>
                    <a:pt x="0" y="1967244"/>
                    <a:pt x="0" y="1935433"/>
                  </a:cubicBezTo>
                  <a:lnTo>
                    <a:pt x="0" y="57600"/>
                  </a:lnTo>
                  <a:cubicBezTo>
                    <a:pt x="0" y="25788"/>
                    <a:pt x="25788" y="0"/>
                    <a:pt x="57600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6420" y="-299040"/>
              <a:ext cx="1848047" cy="22289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STARHAUS 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інноваційний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фінансується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Європейським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Союзом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переосмислити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спосіб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взаємодії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сучасних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громад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технологіями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один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одним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сприяння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сталому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майбутньому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виміряти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відкритість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громадян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створення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використання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кастомізованих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продуктів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моделі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циркулярної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економіки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базується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інноваційній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взаємодії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людини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машини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поєднаній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мистецьким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підходом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ru-RU" sz="2000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ru-RU" sz="2000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sz="2000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ДЕДЛАЙН: 27 </a:t>
              </a:r>
              <a:r>
                <a:rPr lang="en-US" sz="2000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січня</a:t>
              </a:r>
              <a:r>
                <a:rPr lang="en-US" sz="2000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sz="2000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75116" y="978804"/>
            <a:ext cx="6204202" cy="1618376"/>
            <a:chOff x="0" y="-12174"/>
            <a:chExt cx="1634029" cy="42623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28102" cy="388139"/>
            </a:xfrm>
            <a:custGeom>
              <a:avLst/>
              <a:gdLst/>
              <a:ahLst/>
              <a:cxnLst/>
              <a:rect l="l" t="t" r="r" b="b"/>
              <a:pathLst>
                <a:path w="1628102" h="388139">
                  <a:moveTo>
                    <a:pt x="63872" y="0"/>
                  </a:moveTo>
                  <a:lnTo>
                    <a:pt x="1564230" y="0"/>
                  </a:lnTo>
                  <a:cubicBezTo>
                    <a:pt x="1599505" y="0"/>
                    <a:pt x="1628102" y="28597"/>
                    <a:pt x="1628102" y="63872"/>
                  </a:cubicBezTo>
                  <a:lnTo>
                    <a:pt x="1628102" y="324267"/>
                  </a:lnTo>
                  <a:cubicBezTo>
                    <a:pt x="1628102" y="359542"/>
                    <a:pt x="1599505" y="388139"/>
                    <a:pt x="1564230" y="388139"/>
                  </a:cubicBezTo>
                  <a:lnTo>
                    <a:pt x="63872" y="388139"/>
                  </a:lnTo>
                  <a:cubicBezTo>
                    <a:pt x="28597" y="388139"/>
                    <a:pt x="0" y="359542"/>
                    <a:pt x="0" y="324267"/>
                  </a:cubicBezTo>
                  <a:lnTo>
                    <a:pt x="0" y="63872"/>
                  </a:lnTo>
                  <a:cubicBezTo>
                    <a:pt x="0" y="28597"/>
                    <a:pt x="28597" y="0"/>
                    <a:pt x="63872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27" y="-12174"/>
              <a:ext cx="1628102" cy="4262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50 000 ЄВРО – ГРАНТИ НА РОЗРОБКУ І ВИРОБНИЦТВО ІННОВАЦІЙНОГО ПРОДУКТУ STARHAUS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31106" y="-84641"/>
            <a:ext cx="1629877" cy="1109668"/>
            <a:chOff x="75599" y="-600111"/>
            <a:chExt cx="2173169" cy="2482489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-474350"/>
              <a:ext cx="2097573" cy="2356728"/>
              <a:chOff x="0" y="-172818"/>
              <a:chExt cx="764201" cy="85861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60219" y="-172818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 dirty="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65288" y="-600111"/>
              <a:ext cx="2083480" cy="18301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3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1243421" y="3840882"/>
            <a:ext cx="5775361" cy="4378062"/>
          </a:xfrm>
          <a:custGeom>
            <a:avLst/>
            <a:gdLst/>
            <a:ahLst/>
            <a:cxnLst/>
            <a:rect l="l" t="t" r="r" b="b"/>
            <a:pathLst>
              <a:path w="7028790" h="3953694">
                <a:moveTo>
                  <a:pt x="0" y="0"/>
                </a:moveTo>
                <a:lnTo>
                  <a:pt x="7028790" y="0"/>
                </a:lnTo>
                <a:lnTo>
                  <a:pt x="7028790" y="3953694"/>
                </a:lnTo>
                <a:lnTo>
                  <a:pt x="0" y="395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 dirty="0"/>
          </a:p>
        </p:txBody>
      </p:sp>
      <p:sp>
        <p:nvSpPr>
          <p:cNvPr id="15" name="Freeform 15"/>
          <p:cNvSpPr/>
          <p:nvPr/>
        </p:nvSpPr>
        <p:spPr>
          <a:xfrm>
            <a:off x="0" y="7858060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2981249" y="8128330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50-000-yevro-granty-innovatsijnogo-proyektu-starhaus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do-50-000-yevro-granty-innovatsijnogo-proyektu-starhaus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947385" y="9695598"/>
            <a:ext cx="731520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Економіка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підприємництво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89263" y="1304336"/>
            <a:ext cx="6461673" cy="1678306"/>
            <a:chOff x="0" y="-6567"/>
            <a:chExt cx="1701840" cy="5384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93111" cy="500390"/>
            </a:xfrm>
            <a:custGeom>
              <a:avLst/>
              <a:gdLst/>
              <a:ahLst/>
              <a:cxnLst/>
              <a:rect l="l" t="t" r="r" b="b"/>
              <a:pathLst>
                <a:path w="1693111" h="500390">
                  <a:moveTo>
                    <a:pt x="61420" y="0"/>
                  </a:moveTo>
                  <a:lnTo>
                    <a:pt x="1631691" y="0"/>
                  </a:lnTo>
                  <a:cubicBezTo>
                    <a:pt x="1665612" y="0"/>
                    <a:pt x="1693111" y="27499"/>
                    <a:pt x="1693111" y="61420"/>
                  </a:cubicBezTo>
                  <a:lnTo>
                    <a:pt x="1693111" y="438971"/>
                  </a:lnTo>
                  <a:cubicBezTo>
                    <a:pt x="1693111" y="472892"/>
                    <a:pt x="1665612" y="500390"/>
                    <a:pt x="1631691" y="500390"/>
                  </a:cubicBezTo>
                  <a:lnTo>
                    <a:pt x="61420" y="500390"/>
                  </a:lnTo>
                  <a:cubicBezTo>
                    <a:pt x="27499" y="500390"/>
                    <a:pt x="0" y="472892"/>
                    <a:pt x="0" y="438971"/>
                  </a:cubicBezTo>
                  <a:lnTo>
                    <a:pt x="0" y="61420"/>
                  </a:lnTo>
                  <a:cubicBezTo>
                    <a:pt x="0" y="27499"/>
                    <a:pt x="27499" y="0"/>
                    <a:pt x="61420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729" y="-6567"/>
              <a:ext cx="1693111" cy="538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uk-UA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АКСЕЛЕРАТОР ДЛЯ СТАРТАПІВ, ЯКІ ПОКРАЩУЮТЬ ЖИТТЯ ЛЮДЕЙ З ІНВАЛІДНІСТЮ (REMARKABLE LAUNCHER PRE-ACCELERATOR PROGRAM)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972799" y="-800100"/>
            <a:ext cx="7315201" cy="10751984"/>
            <a:chOff x="0" y="-162750"/>
            <a:chExt cx="1711379" cy="2431602"/>
          </a:xfrm>
        </p:grpSpPr>
        <p:sp>
          <p:nvSpPr>
            <p:cNvPr id="6" name="Freeform 6"/>
            <p:cNvSpPr/>
            <p:nvPr/>
          </p:nvSpPr>
          <p:spPr>
            <a:xfrm>
              <a:off x="0" y="96769"/>
              <a:ext cx="1699021" cy="2172083"/>
            </a:xfrm>
            <a:custGeom>
              <a:avLst/>
              <a:gdLst/>
              <a:ahLst/>
              <a:cxnLst/>
              <a:rect l="l" t="t" r="r" b="b"/>
              <a:pathLst>
                <a:path w="1699021" h="1905230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844024"/>
                  </a:lnTo>
                  <a:cubicBezTo>
                    <a:pt x="1699021" y="1877827"/>
                    <a:pt x="1671618" y="1905230"/>
                    <a:pt x="1637815" y="1905230"/>
                  </a:cubicBezTo>
                  <a:lnTo>
                    <a:pt x="61206" y="1905230"/>
                  </a:lnTo>
                  <a:cubicBezTo>
                    <a:pt x="44973" y="1905230"/>
                    <a:pt x="29405" y="1898781"/>
                    <a:pt x="17927" y="1887303"/>
                  </a:cubicBezTo>
                  <a:cubicBezTo>
                    <a:pt x="6448" y="1875825"/>
                    <a:pt x="0" y="1860257"/>
                    <a:pt x="0" y="1844024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358" y="-162750"/>
              <a:ext cx="1699021" cy="23406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Remarkable Launcher Pre-Accelerator Program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підтримує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інноваторів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самого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початку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їхнього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стартап-шляху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щоб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підтвердити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їхню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ідею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або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рішення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Використовуючи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досвід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прискоренні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стартапів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сфері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Disability Tech з 2016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8-тижнева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частковою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зайнятістю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призначена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засновників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новачками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екосистемі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стартапів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або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хочуть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впроваджувати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інновації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сфері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технологій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людей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інвалідністю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старіння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здоров’я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  <a:endParaRPr lang="uk-UA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>
                <a:lnSpc>
                  <a:spcPts val="2659"/>
                </a:lnSpc>
              </a:pPr>
              <a:endParaRPr lang="uk-UA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>
                <a:lnSpc>
                  <a:spcPts val="2659"/>
                </a:lnSpc>
              </a:pPr>
              <a:endParaRPr lang="uk-UA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>
                <a:lnSpc>
                  <a:spcPts val="2659"/>
                </a:lnSpc>
              </a:pPr>
              <a:endParaRPr lang="uk-UA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>
                <a:lnSpc>
                  <a:spcPts val="2659"/>
                </a:lnSpc>
              </a:pPr>
              <a:endParaRPr lang="uk-UA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>
                <a:lnSpc>
                  <a:spcPts val="2659"/>
                </a:lnSpc>
              </a:pPr>
              <a:endParaRPr lang="en-US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       ДЕДЛАЙН: 21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66380" y="-52632"/>
            <a:ext cx="1620028" cy="1007917"/>
            <a:chOff x="-152153" y="-164082"/>
            <a:chExt cx="2160036" cy="2274141"/>
          </a:xfrm>
        </p:grpSpPr>
        <p:grpSp>
          <p:nvGrpSpPr>
            <p:cNvPr id="9" name="Group 9"/>
            <p:cNvGrpSpPr/>
            <p:nvPr/>
          </p:nvGrpSpPr>
          <p:grpSpPr>
            <a:xfrm>
              <a:off x="-63647" y="-130721"/>
              <a:ext cx="2071530" cy="2240780"/>
              <a:chOff x="-50731" y="-47625"/>
              <a:chExt cx="754713" cy="81637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-50731" y="-4405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 dirty="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-152153" y="-164082"/>
              <a:ext cx="2083482" cy="20798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4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1780863" y="4000500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7057159" h="3969652">
                <a:moveTo>
                  <a:pt x="0" y="0"/>
                </a:moveTo>
                <a:lnTo>
                  <a:pt x="7057160" y="0"/>
                </a:lnTo>
                <a:lnTo>
                  <a:pt x="7057160" y="3969652"/>
                </a:lnTo>
                <a:lnTo>
                  <a:pt x="0" y="39696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 dirty="0"/>
          </a:p>
        </p:txBody>
      </p:sp>
      <p:sp>
        <p:nvSpPr>
          <p:cNvPr id="15" name="Freeform 15"/>
          <p:cNvSpPr/>
          <p:nvPr/>
        </p:nvSpPr>
        <p:spPr>
          <a:xfrm>
            <a:off x="0" y="8125717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3848897" y="7815055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akselerator-dlya-startapiv-yaki-pokrashhuyut-zhyttya-lyudej-z-invalidnistyu-remarkable-launcher-pre-accelerator-program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akselerator-dlya-startapiv-yaki-pokrashhuyut-zhyttya-lyudej-z-invalidnistyu-remarkable-launcher-pre-accelerator-program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107121" y="9699020"/>
            <a:ext cx="7315200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300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Економіка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підприємництво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20"/>
              </a:lnSpc>
              <a:spcBef>
                <a:spcPct val="0"/>
              </a:spcBef>
            </a:pPr>
            <a:endParaRPr lang="en-US" sz="2300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92271" y="1172142"/>
            <a:ext cx="6408139" cy="1711206"/>
            <a:chOff x="0" y="-6708"/>
            <a:chExt cx="1687740" cy="4506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87740" cy="412588"/>
            </a:xfrm>
            <a:custGeom>
              <a:avLst/>
              <a:gdLst/>
              <a:ahLst/>
              <a:cxnLst/>
              <a:rect l="l" t="t" r="r" b="b"/>
              <a:pathLst>
                <a:path w="1687740" h="412588">
                  <a:moveTo>
                    <a:pt x="61615" y="0"/>
                  </a:moveTo>
                  <a:lnTo>
                    <a:pt x="1626125" y="0"/>
                  </a:lnTo>
                  <a:cubicBezTo>
                    <a:pt x="1642467" y="0"/>
                    <a:pt x="1658139" y="6492"/>
                    <a:pt x="1669694" y="18047"/>
                  </a:cubicBezTo>
                  <a:cubicBezTo>
                    <a:pt x="1681249" y="29602"/>
                    <a:pt x="1687740" y="45274"/>
                    <a:pt x="1687740" y="61615"/>
                  </a:cubicBezTo>
                  <a:lnTo>
                    <a:pt x="1687740" y="350973"/>
                  </a:lnTo>
                  <a:cubicBezTo>
                    <a:pt x="1687740" y="385002"/>
                    <a:pt x="1660154" y="412588"/>
                    <a:pt x="1626125" y="412588"/>
                  </a:cubicBezTo>
                  <a:lnTo>
                    <a:pt x="61615" y="412588"/>
                  </a:lnTo>
                  <a:cubicBezTo>
                    <a:pt x="27586" y="412588"/>
                    <a:pt x="0" y="385002"/>
                    <a:pt x="0" y="350973"/>
                  </a:cubicBezTo>
                  <a:lnTo>
                    <a:pt x="0" y="61615"/>
                  </a:lnTo>
                  <a:cubicBezTo>
                    <a:pt x="0" y="27586"/>
                    <a:pt x="27586" y="0"/>
                    <a:pt x="61615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708"/>
              <a:ext cx="1687740" cy="45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30 000 ЄВРО – ПРОГРАМА “ДОСТУП ДО ФІНАНСУВАННЯ ТА ПІДТРИМКА СТІЙКОСТІ ММСП В УКРАЇНІ”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572802" y="0"/>
            <a:ext cx="7610974" cy="9791700"/>
            <a:chOff x="-33612" y="-231687"/>
            <a:chExt cx="1854854" cy="2137552"/>
          </a:xfrm>
        </p:grpSpPr>
        <p:sp>
          <p:nvSpPr>
            <p:cNvPr id="6" name="Freeform 6"/>
            <p:cNvSpPr/>
            <p:nvPr/>
          </p:nvSpPr>
          <p:spPr>
            <a:xfrm>
              <a:off x="-33612" y="-174970"/>
              <a:ext cx="1849728" cy="2080835"/>
            </a:xfrm>
            <a:custGeom>
              <a:avLst/>
              <a:gdLst/>
              <a:ahLst/>
              <a:cxnLst/>
              <a:rect l="l" t="t" r="r" b="b"/>
              <a:pathLst>
                <a:path w="1849728" h="2080835">
                  <a:moveTo>
                    <a:pt x="56219" y="0"/>
                  </a:moveTo>
                  <a:lnTo>
                    <a:pt x="1793508" y="0"/>
                  </a:lnTo>
                  <a:cubicBezTo>
                    <a:pt x="1824557" y="0"/>
                    <a:pt x="1849728" y="25170"/>
                    <a:pt x="1849728" y="56219"/>
                  </a:cubicBezTo>
                  <a:lnTo>
                    <a:pt x="1849728" y="2024616"/>
                  </a:lnTo>
                  <a:cubicBezTo>
                    <a:pt x="1849728" y="2055665"/>
                    <a:pt x="1824557" y="2080835"/>
                    <a:pt x="1793508" y="2080835"/>
                  </a:cubicBezTo>
                  <a:lnTo>
                    <a:pt x="56219" y="2080835"/>
                  </a:lnTo>
                  <a:cubicBezTo>
                    <a:pt x="25170" y="2080835"/>
                    <a:pt x="0" y="2055665"/>
                    <a:pt x="0" y="2024616"/>
                  </a:cubicBezTo>
                  <a:lnTo>
                    <a:pt x="0" y="56219"/>
                  </a:lnTo>
                  <a:cubicBezTo>
                    <a:pt x="0" y="25170"/>
                    <a:pt x="25170" y="0"/>
                    <a:pt x="56219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28486" y="-231687"/>
              <a:ext cx="1849728" cy="2118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представниками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мікро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-,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малих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середніх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підприємств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(ММСП),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повні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рішучості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сміливості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продовжувати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працювати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рідній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країні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маєте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інвестиційний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план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бізнес-ідею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запрошуємо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участі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інноваційній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Вашій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увазі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–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кредитування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інвестиційних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проектів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додатковою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грантовою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консалтинговою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операційної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діяльності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бізнесу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рамках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будуть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надаватись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кредитні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субсидії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відшкодовуватись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30%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інвестиційних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кредитів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кредитів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поповнення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обігових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коштів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підприємцям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насамперед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переробній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промисловості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</a:t>
              </a:r>
            </a:p>
            <a:p>
              <a:pPr algn="just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                              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не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вказано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562612" cy="1016515"/>
            <a:chOff x="3974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 dirty="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39740" y="0"/>
              <a:ext cx="2083482" cy="20230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5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1992271" y="3839254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6861133" h="3592321">
                <a:moveTo>
                  <a:pt x="0" y="0"/>
                </a:moveTo>
                <a:lnTo>
                  <a:pt x="6861133" y="0"/>
                </a:lnTo>
                <a:lnTo>
                  <a:pt x="6861133" y="3592320"/>
                </a:lnTo>
                <a:lnTo>
                  <a:pt x="0" y="35923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914" r="-2353" b="-4048"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0" y="7983461"/>
            <a:ext cx="2839208" cy="2862097"/>
          </a:xfrm>
          <a:custGeom>
            <a:avLst/>
            <a:gdLst/>
            <a:ahLst/>
            <a:cxnLst/>
            <a:rect l="l" t="t" r="r" b="b"/>
            <a:pathLst>
              <a:path w="2839208" h="2862097">
                <a:moveTo>
                  <a:pt x="0" y="0"/>
                </a:moveTo>
                <a:lnTo>
                  <a:pt x="2839208" y="0"/>
                </a:lnTo>
                <a:lnTo>
                  <a:pt x="2839208" y="2862097"/>
                </a:lnTo>
                <a:lnTo>
                  <a:pt x="0" y="28620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3" r="-403"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3767527" y="8818682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30-000-yevro-programa-dostup-do-finansuvannya-ta-pidtrymka-stijkosti-mmsp-v-ukrayini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do-30-000-yevro-programa-dostup-do-finansuvannya-ta-pidtrymka-stijkosti-mmsp-v-ukrayini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676531" y="9120356"/>
            <a:ext cx="7315200" cy="1210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endParaRPr lang="ru-RU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20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Економіка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підприємництво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20"/>
              </a:lnSpc>
              <a:spcBef>
                <a:spcPct val="0"/>
              </a:spcBef>
            </a:pPr>
            <a:endParaRPr lang="en-US" sz="2300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363200" y="512318"/>
            <a:ext cx="7868102" cy="9220200"/>
            <a:chOff x="0" y="-290664"/>
            <a:chExt cx="1711882" cy="2538066"/>
          </a:xfrm>
        </p:grpSpPr>
        <p:sp>
          <p:nvSpPr>
            <p:cNvPr id="3" name="Freeform 3"/>
            <p:cNvSpPr/>
            <p:nvPr/>
          </p:nvSpPr>
          <p:spPr>
            <a:xfrm>
              <a:off x="0" y="-290664"/>
              <a:ext cx="1699021" cy="2538066"/>
            </a:xfrm>
            <a:custGeom>
              <a:avLst/>
              <a:gdLst/>
              <a:ahLst/>
              <a:cxnLst/>
              <a:rect l="l" t="t" r="r" b="b"/>
              <a:pathLst>
                <a:path w="1699021" h="2256440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195234"/>
                  </a:lnTo>
                  <a:cubicBezTo>
                    <a:pt x="1699021" y="2211467"/>
                    <a:pt x="1692572" y="2227035"/>
                    <a:pt x="1681094" y="2238513"/>
                  </a:cubicBezTo>
                  <a:cubicBezTo>
                    <a:pt x="1669616" y="2249991"/>
                    <a:pt x="1654047" y="2256440"/>
                    <a:pt x="1637815" y="2256440"/>
                  </a:cubicBezTo>
                  <a:lnTo>
                    <a:pt x="61206" y="2256440"/>
                  </a:lnTo>
                  <a:cubicBezTo>
                    <a:pt x="27403" y="2256440"/>
                    <a:pt x="0" y="2229037"/>
                    <a:pt x="0" y="2195234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861" y="-118986"/>
              <a:ext cx="1699021" cy="2018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повинен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продемонструвати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один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наступних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ефектів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-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забезпечення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декарбонізації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;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-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сприяння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енергоефективності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;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-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забезпечення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безпеки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постачання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електроенергії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;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-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впровадження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інновацій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;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-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транскордонне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співробітництво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сфері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енергетики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Фінансування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включає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роботи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закупівлі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постачання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розгортання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компонентів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систем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послуг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включаючи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забезпечення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розробку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будівництво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монтаж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приймання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установок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запуску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відновлюваної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енергетики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l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l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l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l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l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l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l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l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l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l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l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Russo One"/>
                  <a:ea typeface="Russo One"/>
                  <a:cs typeface="Russo One"/>
                  <a:sym typeface="Russo One"/>
                </a:rPr>
                <a:t>                       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Russo One"/>
                  <a:cs typeface="Russo One"/>
                  <a:sym typeface="Russo One"/>
                </a:rPr>
                <a:t>ДЕДЛАЙН: 16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Russo One"/>
                  <a:cs typeface="Russo One"/>
                  <a:sym typeface="Russo One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Russo One"/>
                  <a:cs typeface="Russo One"/>
                  <a:sym typeface="Russo One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Russo One"/>
                  <a:cs typeface="Russo One"/>
                  <a:sym typeface="Russo One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endParaRPr>
            </a:p>
            <a:p>
              <a:pPr algn="l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endParaRPr>
            </a:p>
            <a:p>
              <a:pPr algn="l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286000" y="707370"/>
            <a:ext cx="6652638" cy="1339436"/>
            <a:chOff x="0" y="-38100"/>
            <a:chExt cx="1752135" cy="352773"/>
          </a:xfrm>
        </p:grpSpPr>
        <p:sp>
          <p:nvSpPr>
            <p:cNvPr id="6" name="Freeform 6"/>
            <p:cNvSpPr/>
            <p:nvPr/>
          </p:nvSpPr>
          <p:spPr>
            <a:xfrm>
              <a:off x="53114" y="16074"/>
              <a:ext cx="1699021" cy="298599"/>
            </a:xfrm>
            <a:custGeom>
              <a:avLst/>
              <a:gdLst/>
              <a:ahLst/>
              <a:cxnLst/>
              <a:rect l="l" t="t" r="r" b="b"/>
              <a:pathLst>
                <a:path w="1699021" h="298599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37393"/>
                  </a:lnTo>
                  <a:cubicBezTo>
                    <a:pt x="1699021" y="271197"/>
                    <a:pt x="1671618" y="298599"/>
                    <a:pt x="1637815" y="298599"/>
                  </a:cubicBezTo>
                  <a:lnTo>
                    <a:pt x="61206" y="298599"/>
                  </a:lnTo>
                  <a:cubicBezTo>
                    <a:pt x="44973" y="298599"/>
                    <a:pt x="29405" y="292151"/>
                    <a:pt x="17927" y="280673"/>
                  </a:cubicBezTo>
                  <a:cubicBezTo>
                    <a:pt x="6448" y="269194"/>
                    <a:pt x="0" y="253626"/>
                    <a:pt x="0" y="237393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99021" cy="3366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Russo One"/>
                  <a:cs typeface="Russo One"/>
                  <a:sym typeface="Russo One"/>
                </a:rPr>
                <a:t>ГРАНТИ НА КОГЕНЕРАЦІЙНІ УСТАНОВКИ ДЛЯ ПІДПРИЄМСТВ (ПРОГРАМА ЄС)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430380" y="8502226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2" tooltip="https://chaszmin.com.ua/granty-na-kogeneratsijni-ustanovky-dlya-pidpryyemstv-programa-yes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2" tooltip="https://chaszmin.com.ua/granty-na-kogeneratsijni-ustanovky-dlya-pidpryyemstv-programa-yes/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0" y="2241"/>
            <a:ext cx="1562612" cy="1133744"/>
            <a:chOff x="0" y="0"/>
            <a:chExt cx="2083482" cy="2230967"/>
          </a:xfrm>
        </p:grpSpPr>
        <p:grpSp>
          <p:nvGrpSpPr>
            <p:cNvPr id="10" name="Group 10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0" y="18688"/>
              <a:ext cx="2083482" cy="18138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6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0" y="8012824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Freeform 16"/>
          <p:cNvSpPr/>
          <p:nvPr/>
        </p:nvSpPr>
        <p:spPr>
          <a:xfrm>
            <a:off x="2487667" y="4032620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9183095" h="5165491">
                <a:moveTo>
                  <a:pt x="0" y="0"/>
                </a:moveTo>
                <a:lnTo>
                  <a:pt x="9183095" y="0"/>
                </a:lnTo>
                <a:lnTo>
                  <a:pt x="9183095" y="5165491"/>
                </a:lnTo>
                <a:lnTo>
                  <a:pt x="0" y="51654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7" name="TextBox 17"/>
          <p:cNvSpPr txBox="1"/>
          <p:nvPr/>
        </p:nvSpPr>
        <p:spPr>
          <a:xfrm>
            <a:off x="2990588" y="9169261"/>
            <a:ext cx="5249698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endParaRPr lang="ru-RU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Економіка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підприємництво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80800" y="-228694"/>
            <a:ext cx="7507202" cy="10172794"/>
            <a:chOff x="0" y="-60917"/>
            <a:chExt cx="1700023" cy="2053949"/>
          </a:xfrm>
        </p:grpSpPr>
        <p:sp>
          <p:nvSpPr>
            <p:cNvPr id="3" name="Freeform 3"/>
            <p:cNvSpPr/>
            <p:nvPr/>
          </p:nvSpPr>
          <p:spPr>
            <a:xfrm>
              <a:off x="0" y="146803"/>
              <a:ext cx="1699021" cy="1846229"/>
            </a:xfrm>
            <a:custGeom>
              <a:avLst/>
              <a:gdLst/>
              <a:ahLst/>
              <a:cxnLst/>
              <a:rect l="l" t="t" r="r" b="b"/>
              <a:pathLst>
                <a:path w="1699021" h="1993032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931826"/>
                  </a:lnTo>
                  <a:cubicBezTo>
                    <a:pt x="1699021" y="1965630"/>
                    <a:pt x="1671618" y="1993032"/>
                    <a:pt x="1637815" y="1993032"/>
                  </a:cubicBezTo>
                  <a:lnTo>
                    <a:pt x="61206" y="1993032"/>
                  </a:lnTo>
                  <a:cubicBezTo>
                    <a:pt x="44973" y="1993032"/>
                    <a:pt x="29405" y="1986584"/>
                    <a:pt x="17927" y="1975106"/>
                  </a:cubicBezTo>
                  <a:cubicBezTo>
                    <a:pt x="6448" y="1963627"/>
                    <a:pt x="0" y="1948059"/>
                    <a:pt x="0" y="1931826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861" y="-60917"/>
              <a:ext cx="1682162" cy="20311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Грантова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«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енергетичної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стійкості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мікро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-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малих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підприємств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»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передбачає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підприємцям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грантів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придбання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енергоефективного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виробничого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обладнання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автономних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джерел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енергії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систем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її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зберігання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Крім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частково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(10%)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кошти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використати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установку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й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обслуговування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обладнання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ДЕДЛАЙН: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регулярній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основі</a:t>
              </a:r>
              <a:endParaRPr lang="en-US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438400" y="1062259"/>
            <a:ext cx="6204238" cy="1856175"/>
            <a:chOff x="-415562" y="-15209"/>
            <a:chExt cx="1634038" cy="488869"/>
          </a:xfrm>
        </p:grpSpPr>
        <p:sp>
          <p:nvSpPr>
            <p:cNvPr id="6" name="Freeform 6"/>
            <p:cNvSpPr/>
            <p:nvPr/>
          </p:nvSpPr>
          <p:spPr>
            <a:xfrm>
              <a:off x="-415562" y="-15209"/>
              <a:ext cx="1610372" cy="419192"/>
            </a:xfrm>
            <a:custGeom>
              <a:avLst/>
              <a:gdLst/>
              <a:ahLst/>
              <a:cxnLst/>
              <a:rect l="l" t="t" r="r" b="b"/>
              <a:pathLst>
                <a:path w="1610372" h="419192">
                  <a:moveTo>
                    <a:pt x="64575" y="0"/>
                  </a:moveTo>
                  <a:lnTo>
                    <a:pt x="1545797" y="0"/>
                  </a:lnTo>
                  <a:cubicBezTo>
                    <a:pt x="1581461" y="0"/>
                    <a:pt x="1610372" y="28911"/>
                    <a:pt x="1610372" y="64575"/>
                  </a:cubicBezTo>
                  <a:lnTo>
                    <a:pt x="1610372" y="354617"/>
                  </a:lnTo>
                  <a:cubicBezTo>
                    <a:pt x="1610372" y="390281"/>
                    <a:pt x="1581461" y="419192"/>
                    <a:pt x="1545797" y="419192"/>
                  </a:cubicBezTo>
                  <a:lnTo>
                    <a:pt x="64575" y="419192"/>
                  </a:lnTo>
                  <a:cubicBezTo>
                    <a:pt x="28911" y="419192"/>
                    <a:pt x="0" y="390281"/>
                    <a:pt x="0" y="354617"/>
                  </a:cubicBezTo>
                  <a:lnTo>
                    <a:pt x="0" y="64575"/>
                  </a:lnTo>
                  <a:cubicBezTo>
                    <a:pt x="0" y="28911"/>
                    <a:pt x="28911" y="0"/>
                    <a:pt x="64575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>
                <a:latin typeface="SaksaganBrand" panose="02000503030000020004" pitchFamily="2" charset="0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391896" y="16368"/>
              <a:ext cx="1610372" cy="457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20 000 ЄВРО – ГРАНТОВА ПІДТРИМКА ЕНЕРГОСТІЙКОСТІ МІКРО- ТА МАЛИХ ПІДПРИЄМСТВ УКРАЇНИ (NORAD, GIZ, ФРП)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90637" y="-75480"/>
            <a:ext cx="18321938" cy="1365553"/>
            <a:chOff x="-22421356" y="-130721"/>
            <a:chExt cx="24429239" cy="2364946"/>
          </a:xfrm>
        </p:grpSpPr>
        <p:grpSp>
          <p:nvGrpSpPr>
            <p:cNvPr id="9" name="Group 9"/>
            <p:cNvGrpSpPr/>
            <p:nvPr/>
          </p:nvGrpSpPr>
          <p:grpSpPr>
            <a:xfrm>
              <a:off x="-22339981" y="-130721"/>
              <a:ext cx="24347864" cy="2364946"/>
              <a:chOff x="-8166586" y="-47625"/>
              <a:chExt cx="8870568" cy="861612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-8166586" y="1187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-22421356" y="285966"/>
              <a:ext cx="2083482" cy="15964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7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2438400" y="3793490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6972190" h="3921857">
                <a:moveTo>
                  <a:pt x="0" y="0"/>
                </a:moveTo>
                <a:lnTo>
                  <a:pt x="6972190" y="0"/>
                </a:lnTo>
                <a:lnTo>
                  <a:pt x="6972190" y="3921856"/>
                </a:lnTo>
                <a:lnTo>
                  <a:pt x="0" y="39218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 dirty="0"/>
          </a:p>
        </p:txBody>
      </p:sp>
      <p:sp>
        <p:nvSpPr>
          <p:cNvPr id="15" name="Freeform 15"/>
          <p:cNvSpPr/>
          <p:nvPr/>
        </p:nvSpPr>
        <p:spPr>
          <a:xfrm>
            <a:off x="0" y="8018828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3639800" y="7708166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20-000-yevro-grantova-pidtrymka-energostijkosti-mikro-ta-malyh-pidpryyemstv-ukrayiny-norad-giz-frp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do-20-000-yevro-grantova-pidtrymka-energostijkosti-mikro-ta-malyh-pidpryyemstv-ukrayiny-norad-giz-frp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274536" y="9478055"/>
            <a:ext cx="7315200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Економіка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підприємництво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20"/>
              </a:lnSpc>
              <a:spcBef>
                <a:spcPct val="0"/>
              </a:spcBef>
            </a:pPr>
            <a:endParaRPr lang="en-US" sz="2300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96600" y="557541"/>
            <a:ext cx="7354170" cy="9300076"/>
            <a:chOff x="-8165" y="-297580"/>
            <a:chExt cx="1704129" cy="2466217"/>
          </a:xfrm>
        </p:grpSpPr>
        <p:sp>
          <p:nvSpPr>
            <p:cNvPr id="3" name="Freeform 3"/>
            <p:cNvSpPr/>
            <p:nvPr/>
          </p:nvSpPr>
          <p:spPr>
            <a:xfrm>
              <a:off x="-8165" y="-297580"/>
              <a:ext cx="1699021" cy="2466217"/>
            </a:xfrm>
            <a:custGeom>
              <a:avLst/>
              <a:gdLst/>
              <a:ahLst/>
              <a:cxnLst/>
              <a:rect l="l" t="t" r="r" b="b"/>
              <a:pathLst>
                <a:path w="1699021" h="2168637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107431"/>
                  </a:lnTo>
                  <a:cubicBezTo>
                    <a:pt x="1699021" y="2123664"/>
                    <a:pt x="1692572" y="2139232"/>
                    <a:pt x="1681094" y="2150711"/>
                  </a:cubicBezTo>
                  <a:cubicBezTo>
                    <a:pt x="1669616" y="2162189"/>
                    <a:pt x="1654047" y="2168637"/>
                    <a:pt x="1637815" y="2168637"/>
                  </a:cubicBezTo>
                  <a:lnTo>
                    <a:pt x="61206" y="2168637"/>
                  </a:lnTo>
                  <a:cubicBezTo>
                    <a:pt x="27403" y="2168637"/>
                    <a:pt x="0" y="2141235"/>
                    <a:pt x="0" y="2107431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3057" y="-209688"/>
              <a:ext cx="1699021" cy="2206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рамках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Європейського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Союзу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відновлюваної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енергетики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приймаються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заявки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комерційних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державних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організацій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отримання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грантів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сфері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енергетики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власного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споживання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продажу.Фінансування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включає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роботи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закупівлі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постачання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розгортання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компонентів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систем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послуг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включаючи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забезпечення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розробку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будівництво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монтаж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приймання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установок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запуску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відновлюваної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енергетики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                                </a:t>
              </a:r>
              <a:endParaRPr lang="ru-RU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ru-RU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ru-RU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              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                 </a:t>
              </a:r>
              <a:r>
                <a:rPr lang="ru-RU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ДЕДЛАЙН:16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839208" y="426630"/>
            <a:ext cx="6480775" cy="1703597"/>
            <a:chOff x="-7850" y="0"/>
            <a:chExt cx="1706871" cy="44868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9021" cy="399959"/>
            </a:xfrm>
            <a:custGeom>
              <a:avLst/>
              <a:gdLst/>
              <a:ahLst/>
              <a:cxnLst/>
              <a:rect l="l" t="t" r="r" b="b"/>
              <a:pathLst>
                <a:path w="1699021" h="399959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38753"/>
                  </a:lnTo>
                  <a:cubicBezTo>
                    <a:pt x="1699021" y="372556"/>
                    <a:pt x="1671618" y="399959"/>
                    <a:pt x="1637815" y="399959"/>
                  </a:cubicBezTo>
                  <a:lnTo>
                    <a:pt x="61206" y="399959"/>
                  </a:lnTo>
                  <a:cubicBezTo>
                    <a:pt x="44973" y="399959"/>
                    <a:pt x="29405" y="393510"/>
                    <a:pt x="17927" y="382032"/>
                  </a:cubicBezTo>
                  <a:cubicBezTo>
                    <a:pt x="6448" y="370554"/>
                    <a:pt x="0" y="354986"/>
                    <a:pt x="0" y="338753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7850" y="10625"/>
              <a:ext cx="1699021" cy="438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ГРАНТИ НА БУДІВНИЦТВО МАЛИХ ТА ВЕЛИКИХ ГІДРОЕЛЕКТРОСТАНЦІЙ (ПРОГРАМА ЄС)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-25112"/>
            <a:ext cx="1562612" cy="1139586"/>
            <a:chOff x="11953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 dirty="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1953" y="46247"/>
              <a:ext cx="2083482" cy="18045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8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7995771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2577425" y="3637973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7592811" h="4163424">
                <a:moveTo>
                  <a:pt x="0" y="0"/>
                </a:moveTo>
                <a:lnTo>
                  <a:pt x="7592811" y="0"/>
                </a:lnTo>
                <a:lnTo>
                  <a:pt x="7592811" y="4163423"/>
                </a:lnTo>
                <a:lnTo>
                  <a:pt x="0" y="41634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291" b="-1291"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3563600" y="7821313"/>
            <a:ext cx="6590020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granty-na-budivnytstvo-malyh-ta-velykyh-gidroelektrostantsij-programa-yes/"/>
              </a:rPr>
              <a:t>Деталі</a:t>
            </a:r>
            <a:r>
              <a:rPr lang="en-US" sz="3919" u="sng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  <a:hlinkClick r:id="rId4" tooltip="https://chaszmin.com.ua/granty-na-budivnytstvo-malyh-ta-velykyh-gidroelektrostantsij-programa-yes/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957629" y="8998966"/>
            <a:ext cx="5597887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6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Економіка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підприємництво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15600" y="-1158331"/>
            <a:ext cx="7715701" cy="11006981"/>
            <a:chOff x="9757" y="-544568"/>
            <a:chExt cx="1700024" cy="2299097"/>
          </a:xfrm>
        </p:grpSpPr>
        <p:sp>
          <p:nvSpPr>
            <p:cNvPr id="3" name="Freeform 3"/>
            <p:cNvSpPr/>
            <p:nvPr/>
          </p:nvSpPr>
          <p:spPr>
            <a:xfrm>
              <a:off x="10760" y="-213250"/>
              <a:ext cx="1699021" cy="1967779"/>
            </a:xfrm>
            <a:custGeom>
              <a:avLst/>
              <a:gdLst/>
              <a:ahLst/>
              <a:cxnLst/>
              <a:rect l="l" t="t" r="r" b="b"/>
              <a:pathLst>
                <a:path w="1699021" h="1929679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868473"/>
                  </a:lnTo>
                  <a:cubicBezTo>
                    <a:pt x="1699021" y="1884706"/>
                    <a:pt x="1692572" y="1900274"/>
                    <a:pt x="1681094" y="1911752"/>
                  </a:cubicBezTo>
                  <a:cubicBezTo>
                    <a:pt x="1669616" y="1923230"/>
                    <a:pt x="1654047" y="1929679"/>
                    <a:pt x="1637815" y="1929679"/>
                  </a:cubicBezTo>
                  <a:lnTo>
                    <a:pt x="61206" y="1929679"/>
                  </a:lnTo>
                  <a:cubicBezTo>
                    <a:pt x="27403" y="1929679"/>
                    <a:pt x="0" y="1902276"/>
                    <a:pt x="0" y="1868473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9757" y="-544568"/>
              <a:ext cx="1699021" cy="19677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Visionest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Institute in Ukraine (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Естонія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)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спільно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Офісом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розвитку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підприємництва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експорту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надають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можливість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безкоштовно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пройти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інноваційну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освітню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Born Global Ukraine,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спрямовану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створення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власного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бізнесу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нуля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його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вихід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міжнародні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ринки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–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фахівців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підприємців-початківців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учасників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перспективними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ідеями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допомогти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їм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реалізувати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свої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команді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однодумців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сформувати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експортну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стратегію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забезпечуючи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стійкий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розвиток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Учасники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отримають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комплексну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запуску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бізнесу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;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доступ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8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освітніх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модулів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практичних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воркшопів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;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менторську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міжнародних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експертів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;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міжнародний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сертифікат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                   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ДЕДЛАЙН:2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березня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ru-RU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361334" y="1069650"/>
            <a:ext cx="6511868" cy="1954215"/>
            <a:chOff x="-853858" y="318112"/>
            <a:chExt cx="1715060" cy="514691"/>
          </a:xfrm>
        </p:grpSpPr>
        <p:sp>
          <p:nvSpPr>
            <p:cNvPr id="6" name="Freeform 6"/>
            <p:cNvSpPr/>
            <p:nvPr/>
          </p:nvSpPr>
          <p:spPr>
            <a:xfrm>
              <a:off x="-853858" y="318112"/>
              <a:ext cx="1699021" cy="457062"/>
            </a:xfrm>
            <a:custGeom>
              <a:avLst/>
              <a:gdLst/>
              <a:ahLst/>
              <a:cxnLst/>
              <a:rect l="l" t="t" r="r" b="b"/>
              <a:pathLst>
                <a:path w="1699021" h="457062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95856"/>
                  </a:lnTo>
                  <a:cubicBezTo>
                    <a:pt x="1699021" y="412088"/>
                    <a:pt x="1692572" y="427656"/>
                    <a:pt x="1681094" y="439135"/>
                  </a:cubicBezTo>
                  <a:cubicBezTo>
                    <a:pt x="1669616" y="450613"/>
                    <a:pt x="1654047" y="457062"/>
                    <a:pt x="1637815" y="457062"/>
                  </a:cubicBezTo>
                  <a:lnTo>
                    <a:pt x="61206" y="457062"/>
                  </a:lnTo>
                  <a:cubicBezTo>
                    <a:pt x="44973" y="457062"/>
                    <a:pt x="29405" y="450613"/>
                    <a:pt x="17927" y="439135"/>
                  </a:cubicBezTo>
                  <a:cubicBezTo>
                    <a:pt x="6448" y="427656"/>
                    <a:pt x="0" y="412088"/>
                    <a:pt x="0" y="395856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837819" y="337641"/>
              <a:ext cx="1699021" cy="4951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Безкоштовне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навчання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зі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створення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бізнесу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підприємців-початківців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944600" y="7760286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2" tooltip="https://grant.market/opp/born-global-ukraine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2" tooltip="https://grant.market/opp/born-global-ukraine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0" y="-21878"/>
            <a:ext cx="1562612" cy="1293663"/>
            <a:chOff x="0" y="0"/>
            <a:chExt cx="2083482" cy="2230967"/>
          </a:xfrm>
        </p:grpSpPr>
        <p:grpSp>
          <p:nvGrpSpPr>
            <p:cNvPr id="10" name="Group 10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0" y="437582"/>
              <a:ext cx="2083482" cy="12415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9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2665268" y="3855786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7644443" h="4120832">
                <a:moveTo>
                  <a:pt x="0" y="0"/>
                </a:moveTo>
                <a:lnTo>
                  <a:pt x="7644443" y="0"/>
                </a:lnTo>
                <a:lnTo>
                  <a:pt x="7644443" y="4120833"/>
                </a:lnTo>
                <a:lnTo>
                  <a:pt x="0" y="41208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Freeform 16"/>
          <p:cNvSpPr/>
          <p:nvPr/>
        </p:nvSpPr>
        <p:spPr>
          <a:xfrm>
            <a:off x="0" y="8136579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7" name="TextBox 17"/>
          <p:cNvSpPr txBox="1"/>
          <p:nvPr/>
        </p:nvSpPr>
        <p:spPr>
          <a:xfrm>
            <a:off x="2399124" y="9482223"/>
            <a:ext cx="7315200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Економіка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підприємництво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20"/>
              </a:lnSpc>
              <a:spcBef>
                <a:spcPct val="0"/>
              </a:spcBef>
            </a:pPr>
            <a:endParaRPr lang="en-US" sz="2300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45294" y="-287313"/>
            <a:ext cx="7715450" cy="10861624"/>
            <a:chOff x="0" y="-91372"/>
            <a:chExt cx="1699021" cy="2399216"/>
          </a:xfrm>
        </p:grpSpPr>
        <p:sp>
          <p:nvSpPr>
            <p:cNvPr id="3" name="Freeform 3"/>
            <p:cNvSpPr/>
            <p:nvPr/>
          </p:nvSpPr>
          <p:spPr>
            <a:xfrm>
              <a:off x="0" y="19033"/>
              <a:ext cx="1699021" cy="2149604"/>
            </a:xfrm>
            <a:custGeom>
              <a:avLst/>
              <a:gdLst/>
              <a:ahLst/>
              <a:cxnLst/>
              <a:rect l="l" t="t" r="r" b="b"/>
              <a:pathLst>
                <a:path w="1699021" h="2168637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107431"/>
                  </a:lnTo>
                  <a:cubicBezTo>
                    <a:pt x="1699021" y="2123664"/>
                    <a:pt x="1692572" y="2139232"/>
                    <a:pt x="1681094" y="2150711"/>
                  </a:cubicBezTo>
                  <a:cubicBezTo>
                    <a:pt x="1669616" y="2162189"/>
                    <a:pt x="1654047" y="2168637"/>
                    <a:pt x="1637815" y="2168637"/>
                  </a:cubicBezTo>
                  <a:lnTo>
                    <a:pt x="61206" y="2168637"/>
                  </a:lnTo>
                  <a:cubicBezTo>
                    <a:pt x="27403" y="2168637"/>
                    <a:pt x="0" y="2141235"/>
                    <a:pt x="0" y="2107431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1372"/>
              <a:ext cx="1699021" cy="23992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розвиток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практичних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навичок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підприємництва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трансформація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бізнес-ідеї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формат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бізнес-плану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подальшою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реєстрацією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запуском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бізнесу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пропонує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?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14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тижнів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безкоштовного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онлайн-навчання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Академія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акселерації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інспіраційні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сесії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менторство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нетворкінг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Індивідуальний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консалтинг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вашого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бізнесу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Офлайн-презентація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журі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Гранти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найкращих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                 </a:t>
              </a:r>
              <a:endParaRPr lang="ru-RU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ru-RU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  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ДЕДЛАЙН:27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грудня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809554" y="616660"/>
            <a:ext cx="6480624" cy="1820329"/>
            <a:chOff x="-38184" y="100930"/>
            <a:chExt cx="1706831" cy="479428"/>
          </a:xfrm>
        </p:grpSpPr>
        <p:sp>
          <p:nvSpPr>
            <p:cNvPr id="6" name="Freeform 6"/>
            <p:cNvSpPr/>
            <p:nvPr/>
          </p:nvSpPr>
          <p:spPr>
            <a:xfrm>
              <a:off x="-38184" y="125908"/>
              <a:ext cx="1699021" cy="441328"/>
            </a:xfrm>
            <a:custGeom>
              <a:avLst/>
              <a:gdLst/>
              <a:ahLst/>
              <a:cxnLst/>
              <a:rect l="l" t="t" r="r" b="b"/>
              <a:pathLst>
                <a:path w="1699021" h="441328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80122"/>
                  </a:lnTo>
                  <a:cubicBezTo>
                    <a:pt x="1699021" y="413926"/>
                    <a:pt x="1671618" y="441328"/>
                    <a:pt x="1637815" y="441328"/>
                  </a:cubicBezTo>
                  <a:lnTo>
                    <a:pt x="61206" y="441328"/>
                  </a:lnTo>
                  <a:cubicBezTo>
                    <a:pt x="44973" y="441328"/>
                    <a:pt x="29405" y="434880"/>
                    <a:pt x="17927" y="423402"/>
                  </a:cubicBezTo>
                  <a:cubicBezTo>
                    <a:pt x="6448" y="411923"/>
                    <a:pt x="0" y="396355"/>
                    <a:pt x="0" y="380122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30374" y="100930"/>
              <a:ext cx="1699021" cy="479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15 000 ЄВРО – НАВЧАЛЬНО-ГРАНТОВА ПРОГРАМА ДЛЯ БІЗНЕСУ REDPRENEUR.UA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31093" y="0"/>
            <a:ext cx="1615185" cy="1215124"/>
            <a:chOff x="-145696" y="-414071"/>
            <a:chExt cx="2153579" cy="2296450"/>
          </a:xfrm>
        </p:grpSpPr>
        <p:grpSp>
          <p:nvGrpSpPr>
            <p:cNvPr id="9" name="Group 9"/>
            <p:cNvGrpSpPr/>
            <p:nvPr/>
          </p:nvGrpSpPr>
          <p:grpSpPr>
            <a:xfrm>
              <a:off x="-70097" y="-414071"/>
              <a:ext cx="2077980" cy="2296450"/>
              <a:chOff x="-53081" y="-150857"/>
              <a:chExt cx="757063" cy="836657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-53081" y="-150857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-145696" y="-275408"/>
              <a:ext cx="2083482" cy="17420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10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8136579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2578158" y="3600579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032797" h="4518449">
                <a:moveTo>
                  <a:pt x="0" y="0"/>
                </a:moveTo>
                <a:lnTo>
                  <a:pt x="8032798" y="0"/>
                </a:lnTo>
                <a:lnTo>
                  <a:pt x="8032798" y="4518449"/>
                </a:lnTo>
                <a:lnTo>
                  <a:pt x="0" y="45184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3792200" y="8955030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15-000-yevro-navchalno-grantova-programa-dlya-biznesu-redpreneur-ua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do-15-000-yevro-navchalno-grantova-programa-dlya-biznesu-redpreneur-ua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305696" y="9696486"/>
            <a:ext cx="5684299" cy="800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6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Економіка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підприємництво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16"/>
              </a:lnSpc>
              <a:spcBef>
                <a:spcPct val="0"/>
              </a:spcBef>
            </a:pPr>
            <a:endParaRPr lang="en-US" sz="2297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93030" y="665994"/>
            <a:ext cx="6459934" cy="1999844"/>
            <a:chOff x="34054" y="25999"/>
            <a:chExt cx="1701382" cy="526708"/>
          </a:xfrm>
        </p:grpSpPr>
        <p:sp>
          <p:nvSpPr>
            <p:cNvPr id="3" name="Freeform 3"/>
            <p:cNvSpPr/>
            <p:nvPr/>
          </p:nvSpPr>
          <p:spPr>
            <a:xfrm>
              <a:off x="34054" y="45049"/>
              <a:ext cx="1699021" cy="488608"/>
            </a:xfrm>
            <a:custGeom>
              <a:avLst/>
              <a:gdLst/>
              <a:ahLst/>
              <a:cxnLst/>
              <a:rect l="l" t="t" r="r" b="b"/>
              <a:pathLst>
                <a:path w="1699021" h="488608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427402"/>
                  </a:lnTo>
                  <a:cubicBezTo>
                    <a:pt x="1699021" y="461205"/>
                    <a:pt x="1671618" y="488608"/>
                    <a:pt x="1637815" y="488608"/>
                  </a:cubicBezTo>
                  <a:lnTo>
                    <a:pt x="61206" y="488608"/>
                  </a:lnTo>
                  <a:cubicBezTo>
                    <a:pt x="27403" y="488608"/>
                    <a:pt x="0" y="461205"/>
                    <a:pt x="0" y="427402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415" y="25999"/>
              <a:ext cx="1699021" cy="526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ВІД 200 000 000 НОРВЕЗЬКИХ КРОН — ГРАНТИ НА ПОКРИТТЯ ГАРАНТІЙ ДЛЯ ПРОЄКТІВ З ВІДНОВЛЮВАЛЬНОЇ ЕНЕРГЕТИКИ (NORAD)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744200" y="-324223"/>
            <a:ext cx="7754659" cy="10211177"/>
            <a:chOff x="29422" y="-63446"/>
            <a:chExt cx="1701089" cy="2075068"/>
          </a:xfrm>
        </p:grpSpPr>
        <p:sp>
          <p:nvSpPr>
            <p:cNvPr id="6" name="Freeform 6"/>
            <p:cNvSpPr/>
            <p:nvPr/>
          </p:nvSpPr>
          <p:spPr>
            <a:xfrm>
              <a:off x="29422" y="98586"/>
              <a:ext cx="1699021" cy="1913036"/>
            </a:xfrm>
            <a:custGeom>
              <a:avLst/>
              <a:gdLst/>
              <a:ahLst/>
              <a:cxnLst/>
              <a:rect l="l" t="t" r="r" b="b"/>
              <a:pathLst>
                <a:path w="1699021" h="2015339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954133"/>
                  </a:lnTo>
                  <a:cubicBezTo>
                    <a:pt x="1699021" y="1987936"/>
                    <a:pt x="1671618" y="2015339"/>
                    <a:pt x="1637815" y="2015339"/>
                  </a:cubicBezTo>
                  <a:lnTo>
                    <a:pt x="61206" y="2015339"/>
                  </a:lnTo>
                  <a:cubicBezTo>
                    <a:pt x="44973" y="2015339"/>
                    <a:pt x="29405" y="2008890"/>
                    <a:pt x="17927" y="1997412"/>
                  </a:cubicBezTo>
                  <a:cubicBezTo>
                    <a:pt x="6448" y="1985933"/>
                    <a:pt x="0" y="1970365"/>
                    <a:pt x="0" y="1954133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1490" y="-63446"/>
              <a:ext cx="1699021" cy="19130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Завдяки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новій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схемі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державних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гарантій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Норвегія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допоможе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мобілізувати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капітал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приватного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державного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сектору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інвестицій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відновлювану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енергетику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країнах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розвиваються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зменшуючи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ризики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самим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знижуючи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капітальні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витрати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інвесторів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Ключовим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принципом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цієї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схеми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вона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бути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додатковою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тобто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підтримувати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інвестиції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іншому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випадку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відбулися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б.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Гарантуючи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частину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транзакції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Норвегія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допомагає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залучити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достатнє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фінансування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часто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приватного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сектору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інших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суб’єктів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щоб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інвестиції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дійсно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відбулися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ДЕДЛАЙН: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не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вказано</a:t>
              </a: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ru-RU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32540" y="-42602"/>
            <a:ext cx="18281770" cy="1272533"/>
            <a:chOff x="-22367802" y="-130721"/>
            <a:chExt cx="24375685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-22252678" y="-130721"/>
              <a:ext cx="24260561" cy="2230967"/>
              <a:chOff x="-8134780" y="-47625"/>
              <a:chExt cx="883876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-8134780" y="-47625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-22367802" y="67799"/>
              <a:ext cx="2083482" cy="16160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11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2982836" y="4009091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7667873" h="4576853">
                <a:moveTo>
                  <a:pt x="0" y="0"/>
                </a:moveTo>
                <a:lnTo>
                  <a:pt x="7667872" y="0"/>
                </a:lnTo>
                <a:lnTo>
                  <a:pt x="7667872" y="4576853"/>
                </a:lnTo>
                <a:lnTo>
                  <a:pt x="0" y="45768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56" r="-3056"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56523" y="8136012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9" y="0"/>
                </a:lnTo>
                <a:lnTo>
                  <a:pt x="2839209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147204" y="8556297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vid-200-000-000-norvezkyh-kron-granty-na-pokryttya-garantij-dlya-proyektiv-z-vidnovlyuvalnoyi-energetyky-norad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vid-200-000-000-norvezkyh-kron-granty-na-pokryttya-garantij-dlya-proyektiv-z-vidnovlyuvalnoyi-energetyky-norad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561510" y="9555616"/>
            <a:ext cx="5257800" cy="800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Економіка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підприємництво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20"/>
              </a:lnSpc>
              <a:spcBef>
                <a:spcPct val="0"/>
              </a:spcBef>
            </a:pPr>
            <a:endParaRPr lang="en-US" sz="2300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79013" y="-37909"/>
            <a:ext cx="7387842" cy="9943585"/>
            <a:chOff x="-77335" y="-464502"/>
            <a:chExt cx="1699021" cy="2334042"/>
          </a:xfrm>
        </p:grpSpPr>
        <p:sp>
          <p:nvSpPr>
            <p:cNvPr id="3" name="Freeform 3"/>
            <p:cNvSpPr/>
            <p:nvPr/>
          </p:nvSpPr>
          <p:spPr>
            <a:xfrm>
              <a:off x="-77335" y="-330502"/>
              <a:ext cx="1699021" cy="2200042"/>
            </a:xfrm>
            <a:custGeom>
              <a:avLst/>
              <a:gdLst/>
              <a:ahLst/>
              <a:cxnLst/>
              <a:rect l="l" t="t" r="r" b="b"/>
              <a:pathLst>
                <a:path w="1699021" h="1930631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869425"/>
                  </a:lnTo>
                  <a:cubicBezTo>
                    <a:pt x="1699021" y="1903228"/>
                    <a:pt x="1671618" y="1930631"/>
                    <a:pt x="1637815" y="1930631"/>
                  </a:cubicBezTo>
                  <a:lnTo>
                    <a:pt x="61206" y="1930631"/>
                  </a:lnTo>
                  <a:cubicBezTo>
                    <a:pt x="44973" y="1930631"/>
                    <a:pt x="29405" y="1924182"/>
                    <a:pt x="17927" y="1912704"/>
                  </a:cubicBezTo>
                  <a:cubicBezTo>
                    <a:pt x="6448" y="1901225"/>
                    <a:pt x="0" y="1885657"/>
                    <a:pt x="0" y="1869425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77335" y="-464502"/>
              <a:ext cx="1699021" cy="19687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Парламентська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Асамблея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Ради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можливість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отримати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приз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розмірі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€60 000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ініціатив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спрямованих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підвищення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Приз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відзначає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видатні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ініціативи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сприяють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розширенню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можливостей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всіх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їх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різноманітностях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можуть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бути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досягнення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галузі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гендерної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рівності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зокрема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участі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публічному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житті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прийнятті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рішень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а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також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ініціативи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просувають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видатні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досягнення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рольових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моделей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а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також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трансформаційні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досягнення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інклюзивних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політик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практик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покращують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публічне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приватне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життя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Премія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вручається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церемонії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відбувається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Страсбурзі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понеділок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час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літньої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сесії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Парламентської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асамблеї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зазвичай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наприкінці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червня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28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березня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896226" y="1183059"/>
            <a:ext cx="6450970" cy="1675668"/>
            <a:chOff x="0" y="0"/>
            <a:chExt cx="1699021" cy="4413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9021" cy="441328"/>
            </a:xfrm>
            <a:custGeom>
              <a:avLst/>
              <a:gdLst/>
              <a:ahLst/>
              <a:cxnLst/>
              <a:rect l="l" t="t" r="r" b="b"/>
              <a:pathLst>
                <a:path w="1699021" h="441328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80122"/>
                  </a:lnTo>
                  <a:cubicBezTo>
                    <a:pt x="1699021" y="413926"/>
                    <a:pt x="1671618" y="441328"/>
                    <a:pt x="1637815" y="441328"/>
                  </a:cubicBezTo>
                  <a:lnTo>
                    <a:pt x="61206" y="441328"/>
                  </a:lnTo>
                  <a:cubicBezTo>
                    <a:pt x="44973" y="441328"/>
                    <a:pt x="29405" y="434880"/>
                    <a:pt x="17927" y="423402"/>
                  </a:cubicBezTo>
                  <a:cubicBezTo>
                    <a:pt x="6448" y="411923"/>
                    <a:pt x="0" y="396355"/>
                    <a:pt x="0" y="380122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99021" cy="479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Приз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€60 000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ініціатив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підтримують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жінок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лідерстві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міжнародному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рівні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41503" y="15284"/>
            <a:ext cx="1562612" cy="1196333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1"/>
              <a:ext cx="2083482" cy="14056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12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3075617" y="4442317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7952816" h="4287065">
                <a:moveTo>
                  <a:pt x="0" y="0"/>
                </a:moveTo>
                <a:lnTo>
                  <a:pt x="7952816" y="0"/>
                </a:lnTo>
                <a:lnTo>
                  <a:pt x="7952816" y="4287065"/>
                </a:lnTo>
                <a:lnTo>
                  <a:pt x="0" y="42870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-41503" y="8018870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173200" y="8625657"/>
            <a:ext cx="6590020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grant.market/opp/vigdis-prize"/>
              </a:rPr>
              <a:t>Деталі</a:t>
            </a:r>
            <a:r>
              <a:rPr lang="en-US" sz="3919" u="sng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  <a:hlinkClick r:id="rId4" tooltip="https://grant.market/opp/vigdis-prize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96226" y="9546984"/>
            <a:ext cx="5383810" cy="807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7"/>
              </a:lnSpc>
            </a:pPr>
            <a:r>
              <a:rPr lang="ru-RU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   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Економіка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підприємництво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47"/>
              </a:lnSpc>
              <a:spcBef>
                <a:spcPct val="0"/>
              </a:spcBef>
            </a:pPr>
            <a:endParaRPr lang="en-US" sz="2319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10800" y="122330"/>
            <a:ext cx="8236494" cy="9821770"/>
            <a:chOff x="17536" y="-406237"/>
            <a:chExt cx="1723439" cy="2574874"/>
          </a:xfrm>
        </p:grpSpPr>
        <p:sp>
          <p:nvSpPr>
            <p:cNvPr id="3" name="Freeform 3"/>
            <p:cNvSpPr/>
            <p:nvPr/>
          </p:nvSpPr>
          <p:spPr>
            <a:xfrm>
              <a:off x="17536" y="-305442"/>
              <a:ext cx="1699021" cy="2474079"/>
            </a:xfrm>
            <a:custGeom>
              <a:avLst/>
              <a:gdLst/>
              <a:ahLst/>
              <a:cxnLst/>
              <a:rect l="l" t="t" r="r" b="b"/>
              <a:pathLst>
                <a:path w="1699021" h="2168637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107431"/>
                  </a:lnTo>
                  <a:cubicBezTo>
                    <a:pt x="1699021" y="2123664"/>
                    <a:pt x="1692572" y="2139232"/>
                    <a:pt x="1681094" y="2150711"/>
                  </a:cubicBezTo>
                  <a:cubicBezTo>
                    <a:pt x="1669616" y="2162189"/>
                    <a:pt x="1654047" y="2168637"/>
                    <a:pt x="1637815" y="2168637"/>
                  </a:cubicBezTo>
                  <a:lnTo>
                    <a:pt x="61206" y="2168637"/>
                  </a:lnTo>
                  <a:cubicBezTo>
                    <a:pt x="27403" y="2168637"/>
                    <a:pt x="0" y="2141235"/>
                    <a:pt x="0" y="2107431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41954" y="-406237"/>
              <a:ext cx="1699021" cy="2206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досягнення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довгострокових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кліматичних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енергетичних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цілей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а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також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відповідно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Renovation Wave,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необхідно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збільшити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частоту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реновацій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будівель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Хоча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багато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ініціатив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вже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фокусуються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використанні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попередньо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виготовлених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конструкцій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глибокої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реновації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потрібен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подальший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розвиток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безперервних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інноваційних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процесів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дизайну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демонтажу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повторного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використання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переробки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елементів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Очікувані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межах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                   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4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лютого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59812" y="569627"/>
            <a:ext cx="6075967" cy="1510796"/>
            <a:chOff x="-88171" y="-66340"/>
            <a:chExt cx="1600255" cy="397905"/>
          </a:xfrm>
        </p:grpSpPr>
        <p:sp>
          <p:nvSpPr>
            <p:cNvPr id="6" name="Freeform 6"/>
            <p:cNvSpPr/>
            <p:nvPr/>
          </p:nvSpPr>
          <p:spPr>
            <a:xfrm>
              <a:off x="-73238" y="-66340"/>
              <a:ext cx="1585322" cy="340646"/>
            </a:xfrm>
            <a:custGeom>
              <a:avLst/>
              <a:gdLst/>
              <a:ahLst/>
              <a:cxnLst/>
              <a:rect l="l" t="t" r="r" b="b"/>
              <a:pathLst>
                <a:path w="1585322" h="340646">
                  <a:moveTo>
                    <a:pt x="65596" y="0"/>
                  </a:moveTo>
                  <a:lnTo>
                    <a:pt x="1519726" y="0"/>
                  </a:lnTo>
                  <a:cubicBezTo>
                    <a:pt x="1555953" y="0"/>
                    <a:pt x="1585322" y="29368"/>
                    <a:pt x="1585322" y="65596"/>
                  </a:cubicBezTo>
                  <a:lnTo>
                    <a:pt x="1585322" y="275050"/>
                  </a:lnTo>
                  <a:cubicBezTo>
                    <a:pt x="1585322" y="311278"/>
                    <a:pt x="1555953" y="340646"/>
                    <a:pt x="1519726" y="340646"/>
                  </a:cubicBezTo>
                  <a:lnTo>
                    <a:pt x="65596" y="340646"/>
                  </a:lnTo>
                  <a:cubicBezTo>
                    <a:pt x="29368" y="340646"/>
                    <a:pt x="0" y="311278"/>
                    <a:pt x="0" y="275050"/>
                  </a:cubicBezTo>
                  <a:lnTo>
                    <a:pt x="0" y="65596"/>
                  </a:lnTo>
                  <a:cubicBezTo>
                    <a:pt x="0" y="29368"/>
                    <a:pt x="29368" y="0"/>
                    <a:pt x="6559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88171" y="-47181"/>
              <a:ext cx="1585322" cy="378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8 000 000 ЄВРО — ГРАНТИ У СФЕРІ СТАЛОГО БУДІВНИЦТВА (BUILT4PEOPLE)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41633" y="0"/>
            <a:ext cx="1562612" cy="1292218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2"/>
              <a:ext cx="2083482" cy="15914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13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56228" y="8084439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1143000" y="2868629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7506995" h="4222685">
                <a:moveTo>
                  <a:pt x="0" y="0"/>
                </a:moveTo>
                <a:lnTo>
                  <a:pt x="7506995" y="0"/>
                </a:lnTo>
                <a:lnTo>
                  <a:pt x="7506995" y="4222684"/>
                </a:lnTo>
                <a:lnTo>
                  <a:pt x="0" y="42226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3716000" y="8028815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8-000-000-yevro-granty-u-sferi-stalogo-budivnytstva-built4people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do-8-000-000-yevro-granty-u-sferi-stalogo-budivnytstva-built4people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788071" y="9560322"/>
            <a:ext cx="4882044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Економіка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підприємництво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380301" y="-1048508"/>
            <a:ext cx="7863513" cy="11335508"/>
            <a:chOff x="0" y="-210113"/>
            <a:chExt cx="1719826" cy="2453701"/>
          </a:xfrm>
        </p:grpSpPr>
        <p:sp>
          <p:nvSpPr>
            <p:cNvPr id="3" name="Freeform 3"/>
            <p:cNvSpPr/>
            <p:nvPr/>
          </p:nvSpPr>
          <p:spPr>
            <a:xfrm>
              <a:off x="0" y="140575"/>
              <a:ext cx="1699021" cy="1981372"/>
            </a:xfrm>
            <a:custGeom>
              <a:avLst/>
              <a:gdLst/>
              <a:ahLst/>
              <a:cxnLst/>
              <a:rect l="l" t="t" r="r" b="b"/>
              <a:pathLst>
                <a:path w="1699021" h="2256440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195234"/>
                  </a:lnTo>
                  <a:cubicBezTo>
                    <a:pt x="1699021" y="2211467"/>
                    <a:pt x="1692572" y="2227035"/>
                    <a:pt x="1681094" y="2238513"/>
                  </a:cubicBezTo>
                  <a:cubicBezTo>
                    <a:pt x="1669616" y="2249991"/>
                    <a:pt x="1654047" y="2256440"/>
                    <a:pt x="1637815" y="2256440"/>
                  </a:cubicBezTo>
                  <a:lnTo>
                    <a:pt x="61206" y="2256440"/>
                  </a:lnTo>
                  <a:cubicBezTo>
                    <a:pt x="27403" y="2256440"/>
                    <a:pt x="0" y="2229037"/>
                    <a:pt x="0" y="2195234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0805" y="-210113"/>
              <a:ext cx="1699021" cy="24537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цього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u="sng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  <a:hlinkClick r:id="rId2" tooltip="https://uwf.org.ua/zhinky-myr-bezpeka-vid-lokalnogo-do-globalnogo/"/>
                </a:rPr>
                <a:t>«</a:t>
              </a:r>
              <a:r>
                <a:rPr lang="en-US" u="sng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  <a:hlinkClick r:id="rId2" tooltip="https://uwf.org.ua/zhinky-myr-bezpeka-vid-lokalnogo-do-globalnogo/"/>
                </a:rPr>
                <a:t>Жінки</a:t>
              </a:r>
              <a:r>
                <a:rPr lang="en-US" u="sng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  <a:hlinkClick r:id="rId2" tooltip="https://uwf.org.ua/zhinky-myr-bezpeka-vid-lokalnogo-do-globalnogo/"/>
                </a:rPr>
                <a:t>. </a:t>
              </a:r>
              <a:r>
                <a:rPr lang="en-US" u="sng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  <a:hlinkClick r:id="rId2" tooltip="https://uwf.org.ua/zhinky-myr-bezpeka-vid-lokalnogo-do-globalnogo/"/>
                </a:rPr>
                <a:t>Мир</a:t>
              </a:r>
              <a:r>
                <a:rPr lang="en-US" u="sng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  <a:hlinkClick r:id="rId2" tooltip="https://uwf.org.ua/zhinky-myr-bezpeka-vid-lokalnogo-do-globalnogo/"/>
                </a:rPr>
                <a:t>. </a:t>
              </a:r>
              <a:r>
                <a:rPr lang="en-US" u="sng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  <a:hlinkClick r:id="rId2" tooltip="https://uwf.org.ua/zhinky-myr-bezpeka-vid-lokalnogo-do-globalnogo/"/>
                </a:rPr>
                <a:t>Безпека</a:t>
              </a:r>
              <a:r>
                <a:rPr lang="en-US" u="sng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  <a:hlinkClick r:id="rId2" tooltip="https://uwf.org.ua/zhinky-myr-bezpeka-vid-lokalnogo-do-globalnogo/"/>
                </a:rPr>
                <a:t>: </a:t>
              </a:r>
              <a:r>
                <a:rPr lang="en-US" u="sng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  <a:hlinkClick r:id="rId2" tooltip="https://uwf.org.ua/zhinky-myr-bezpeka-vid-lokalnogo-do-globalnogo/"/>
                </a:rPr>
                <a:t>від</a:t>
              </a:r>
              <a:r>
                <a:rPr lang="en-US" u="sng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  <a:hlinkClick r:id="rId2" tooltip="https://uwf.org.ua/zhinky-myr-bezpeka-vid-lokalnogo-do-globalnogo/"/>
                </a:rPr>
                <a:t> </a:t>
              </a:r>
              <a:r>
                <a:rPr lang="en-US" u="sng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  <a:hlinkClick r:id="rId2" tooltip="https://uwf.org.ua/zhinky-myr-bezpeka-vid-lokalnogo-do-globalnogo/"/>
                </a:rPr>
                <a:t>локального</a:t>
              </a:r>
              <a:r>
                <a:rPr lang="en-US" u="sng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  <a:hlinkClick r:id="rId2" tooltip="https://uwf.org.ua/zhinky-myr-bezpeka-vid-lokalnogo-do-globalnogo/"/>
                </a:rPr>
                <a:t> </a:t>
              </a:r>
              <a:r>
                <a:rPr lang="en-US" u="sng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  <a:hlinkClick r:id="rId2" tooltip="https://uwf.org.ua/zhinky-myr-bezpeka-vid-lokalnogo-do-globalnogo/"/>
                </a:rPr>
                <a:t>до</a:t>
              </a:r>
              <a:r>
                <a:rPr lang="en-US" u="sng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  <a:hlinkClick r:id="rId2" tooltip="https://uwf.org.ua/zhinky-myr-bezpeka-vid-lokalnogo-do-globalnogo/"/>
                </a:rPr>
                <a:t> </a:t>
              </a:r>
              <a:r>
                <a:rPr lang="en-US" u="sng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  <a:hlinkClick r:id="rId2" tooltip="https://uwf.org.ua/zhinky-myr-bezpeka-vid-lokalnogo-do-globalnogo/"/>
                </a:rPr>
                <a:t>глобального</a:t>
              </a:r>
              <a:r>
                <a:rPr lang="en-US" u="sng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  <a:hlinkClick r:id="rId2" tooltip="https://uwf.org.ua/zhinky-myr-bezpeka-vid-lokalnogo-do-globalnogo/"/>
                </a:rPr>
                <a:t>»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посилення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спроможності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регіональних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коаліцій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1325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жіночих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/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феміністичних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організацій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дев’яти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регіонах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просування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порядку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денного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«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Мир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Безпека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» (ЖМБ).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спрямований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залучення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особливо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представниць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маргіналізованих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груп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процесів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розбудови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миру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безпеки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через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освітні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грантів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реалізації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обласних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планів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1325,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проведення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комунікаційних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кампаній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регіональних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ініціатив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Особлива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увага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приділяється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розвитку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лідерських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якостей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жінок-ветеранок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внутрішньо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переміщених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осіб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(ВПО)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із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сільської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місцевості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створює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умови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їх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активної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участі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процесах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прийняття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рішень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запобігання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ґендерно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зумовленому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насильству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сприяючи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побудові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мирного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ґендерно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рівноправного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суспільства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3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209800" y="546934"/>
            <a:ext cx="6479322" cy="1711206"/>
            <a:chOff x="-106621" y="-38100"/>
            <a:chExt cx="1706488" cy="450688"/>
          </a:xfrm>
        </p:grpSpPr>
        <p:sp>
          <p:nvSpPr>
            <p:cNvPr id="6" name="Freeform 6"/>
            <p:cNvSpPr/>
            <p:nvPr/>
          </p:nvSpPr>
          <p:spPr>
            <a:xfrm>
              <a:off x="-106621" y="-38100"/>
              <a:ext cx="1699021" cy="412588"/>
            </a:xfrm>
            <a:custGeom>
              <a:avLst/>
              <a:gdLst/>
              <a:ahLst/>
              <a:cxnLst/>
              <a:rect l="l" t="t" r="r" b="b"/>
              <a:pathLst>
                <a:path w="1699021" h="412588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51382"/>
                  </a:lnTo>
                  <a:cubicBezTo>
                    <a:pt x="1699021" y="367615"/>
                    <a:pt x="1692572" y="383183"/>
                    <a:pt x="1681094" y="394661"/>
                  </a:cubicBezTo>
                  <a:cubicBezTo>
                    <a:pt x="1669616" y="406139"/>
                    <a:pt x="1654047" y="412588"/>
                    <a:pt x="1637815" y="412588"/>
                  </a:cubicBezTo>
                  <a:lnTo>
                    <a:pt x="61206" y="412588"/>
                  </a:lnTo>
                  <a:cubicBezTo>
                    <a:pt x="27403" y="412588"/>
                    <a:pt x="0" y="385185"/>
                    <a:pt x="0" y="351382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99154" y="-38100"/>
              <a:ext cx="1699021" cy="45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535 000 ГРН — ГРАНТИ “СПРИЯННЯ У ВИКОНАННІ ОБЛАСНИХ ПЛАНІВ ДІЙ 1325” ДЛЯ ЖІНОЧИХ/ФЕМІНІСТИЧНИХ ОРГАНІЗАЦІЙ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31376" y="11204"/>
            <a:ext cx="1562612" cy="1391333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2"/>
              <a:ext cx="2083482" cy="14780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14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8136012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2238151" y="4041006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7973730" h="4946386">
                <a:moveTo>
                  <a:pt x="0" y="0"/>
                </a:moveTo>
                <a:lnTo>
                  <a:pt x="7973731" y="0"/>
                </a:lnTo>
                <a:lnTo>
                  <a:pt x="7973731" y="4946386"/>
                </a:lnTo>
                <a:lnTo>
                  <a:pt x="0" y="49463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47" b="-1447"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3400625" y="8124839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5" tooltip="https://chaszmin.com.ua/do-535-000-grn-granty-spryyannya-u-vykonanni-oblasnyh-planiv-dij-1325-dlya-zhinochyh-feministychnyh-organizatsij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5" tooltip="https://chaszmin.com.ua/do-535-000-grn-granty-spryyannya-u-vykonanni-oblasnyh-planiv-dij-1325-dlya-zhinochyh-feministychnyh-organizatsij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270943" y="9571937"/>
            <a:ext cx="7772400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Соціальний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розвиток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демократичні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ініціативи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52676" y="371442"/>
            <a:ext cx="7731793" cy="9544115"/>
            <a:chOff x="61149" y="6626"/>
            <a:chExt cx="1706070" cy="2080835"/>
          </a:xfrm>
        </p:grpSpPr>
        <p:sp>
          <p:nvSpPr>
            <p:cNvPr id="3" name="Freeform 3"/>
            <p:cNvSpPr/>
            <p:nvPr/>
          </p:nvSpPr>
          <p:spPr>
            <a:xfrm>
              <a:off x="61149" y="6626"/>
              <a:ext cx="1699021" cy="2080835"/>
            </a:xfrm>
            <a:custGeom>
              <a:avLst/>
              <a:gdLst/>
              <a:ahLst/>
              <a:cxnLst/>
              <a:rect l="l" t="t" r="r" b="b"/>
              <a:pathLst>
                <a:path w="1699021" h="2080835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019629"/>
                  </a:lnTo>
                  <a:cubicBezTo>
                    <a:pt x="1699021" y="2053432"/>
                    <a:pt x="1671618" y="2080835"/>
                    <a:pt x="1637815" y="2080835"/>
                  </a:cubicBezTo>
                  <a:lnTo>
                    <a:pt x="61206" y="2080835"/>
                  </a:lnTo>
                  <a:cubicBezTo>
                    <a:pt x="44973" y="2080835"/>
                    <a:pt x="29405" y="2074386"/>
                    <a:pt x="17927" y="2062908"/>
                  </a:cubicBezTo>
                  <a:cubicBezTo>
                    <a:pt x="6448" y="2051430"/>
                    <a:pt x="0" y="2035862"/>
                    <a:pt x="0" y="2019629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198" y="41283"/>
              <a:ext cx="1699021" cy="1866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допомозі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створений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спеціальний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гуманітарний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фонд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CDP,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спрямований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задоволенні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гуманітарних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потреб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виникають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зокрема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серед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найбільш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вразливих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маргіналізованих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груп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населення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груп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ризику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внутрішньо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переміщені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особи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(ВПО)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біженці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люди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інвалідністю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люди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похилого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представники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ЛГБТКІА+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ромської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громади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                      </a:t>
              </a:r>
              <a:endParaRPr lang="ru-RU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ru-RU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                                    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ДЕДЛАЙН: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не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вказано</a:t>
              </a: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892589" y="476185"/>
            <a:ext cx="6473162" cy="1793714"/>
            <a:chOff x="0" y="0"/>
            <a:chExt cx="1704866" cy="4724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9021" cy="423599"/>
            </a:xfrm>
            <a:custGeom>
              <a:avLst/>
              <a:gdLst/>
              <a:ahLst/>
              <a:cxnLst/>
              <a:rect l="l" t="t" r="r" b="b"/>
              <a:pathLst>
                <a:path w="1699021" h="423599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62393"/>
                  </a:lnTo>
                  <a:cubicBezTo>
                    <a:pt x="1699021" y="396196"/>
                    <a:pt x="1671618" y="423599"/>
                    <a:pt x="1637815" y="423599"/>
                  </a:cubicBezTo>
                  <a:lnTo>
                    <a:pt x="61206" y="423599"/>
                  </a:lnTo>
                  <a:cubicBezTo>
                    <a:pt x="44973" y="423599"/>
                    <a:pt x="29405" y="417150"/>
                    <a:pt x="17927" y="405672"/>
                  </a:cubicBezTo>
                  <a:cubicBezTo>
                    <a:pt x="6448" y="394193"/>
                    <a:pt x="0" y="378625"/>
                    <a:pt x="0" y="362393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845" y="10720"/>
              <a:ext cx="1699021" cy="4616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ГРАНТИ ДЛЯ ГО НА ВІДНОВЛЕННЯ ТА ПІДВИЩЕННЯ СТІЙКОСТІ ГРОМАД, ЩО ПОСТРАЖДАЛИ ВІД ВІЙНИ (CDP)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562612" cy="1212969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2"/>
              <a:ext cx="2083482" cy="16954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15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8136579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3059759" y="4152900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7630865" h="4292361">
                <a:moveTo>
                  <a:pt x="0" y="0"/>
                </a:moveTo>
                <a:lnTo>
                  <a:pt x="7630865" y="0"/>
                </a:lnTo>
                <a:lnTo>
                  <a:pt x="7630865" y="4292361"/>
                </a:lnTo>
                <a:lnTo>
                  <a:pt x="0" y="42923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3792200" y="6819900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granty-dlya-go-na-vidnovlennya-ta-pidvyshhennya-stijkosti-gromad-shho-postrazhdaly-vid-vijny-cdp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granty-dlya-go-na-vidnovlennya-ta-pidvyshhennya-stijkosti-gromad-shho-postrazhdaly-vid-vijny-cdp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438400" y="9556183"/>
            <a:ext cx="7992084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Соціальний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розвиток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демократичні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ініціативи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19"/>
              </a:lnSpc>
              <a:spcBef>
                <a:spcPct val="0"/>
              </a:spcBef>
            </a:pPr>
            <a:endParaRPr lang="en-US" sz="2299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94363" y="1281013"/>
            <a:ext cx="6500872" cy="1773558"/>
            <a:chOff x="-131407" y="-12554"/>
            <a:chExt cx="1712164" cy="467110"/>
          </a:xfrm>
        </p:grpSpPr>
        <p:sp>
          <p:nvSpPr>
            <p:cNvPr id="3" name="Freeform 3"/>
            <p:cNvSpPr/>
            <p:nvPr/>
          </p:nvSpPr>
          <p:spPr>
            <a:xfrm>
              <a:off x="-131407" y="-12554"/>
              <a:ext cx="1699021" cy="412588"/>
            </a:xfrm>
            <a:custGeom>
              <a:avLst/>
              <a:gdLst/>
              <a:ahLst/>
              <a:cxnLst/>
              <a:rect l="l" t="t" r="r" b="b"/>
              <a:pathLst>
                <a:path w="1699021" h="412588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51382"/>
                  </a:lnTo>
                  <a:cubicBezTo>
                    <a:pt x="1699021" y="367615"/>
                    <a:pt x="1692572" y="383183"/>
                    <a:pt x="1681094" y="394661"/>
                  </a:cubicBezTo>
                  <a:cubicBezTo>
                    <a:pt x="1669616" y="406139"/>
                    <a:pt x="1654047" y="412588"/>
                    <a:pt x="1637815" y="412588"/>
                  </a:cubicBezTo>
                  <a:lnTo>
                    <a:pt x="61206" y="412588"/>
                  </a:lnTo>
                  <a:cubicBezTo>
                    <a:pt x="27403" y="412588"/>
                    <a:pt x="0" y="385185"/>
                    <a:pt x="0" y="351382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118264" y="3868"/>
              <a:ext cx="1699021" cy="45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 5 000 ДОЛ — ГРАНТИ ДЛЯ МОЛОДІЖНИХ ПРАЦІВНИКІВ У СФЕРІ ПОСИЛЕННЯ ГРОМАДСЬКОЇ УЧАСТІ МОЛОДІ (UNDP)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515600" y="-205749"/>
            <a:ext cx="7775081" cy="10025120"/>
            <a:chOff x="-17076" y="-16577"/>
            <a:chExt cx="1699680" cy="2271656"/>
          </a:xfrm>
        </p:grpSpPr>
        <p:sp>
          <p:nvSpPr>
            <p:cNvPr id="6" name="Freeform 6"/>
            <p:cNvSpPr/>
            <p:nvPr/>
          </p:nvSpPr>
          <p:spPr>
            <a:xfrm>
              <a:off x="-17076" y="136008"/>
              <a:ext cx="1699021" cy="2119071"/>
            </a:xfrm>
            <a:custGeom>
              <a:avLst/>
              <a:gdLst/>
              <a:ahLst/>
              <a:cxnLst/>
              <a:rect l="l" t="t" r="r" b="b"/>
              <a:pathLst>
                <a:path w="1699021" h="2344242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283036"/>
                  </a:lnTo>
                  <a:cubicBezTo>
                    <a:pt x="1699021" y="2299269"/>
                    <a:pt x="1692572" y="2314837"/>
                    <a:pt x="1681094" y="2326315"/>
                  </a:cubicBezTo>
                  <a:cubicBezTo>
                    <a:pt x="1669616" y="2337794"/>
                    <a:pt x="1654047" y="2344242"/>
                    <a:pt x="1637815" y="2344242"/>
                  </a:cubicBezTo>
                  <a:lnTo>
                    <a:pt x="61206" y="2344242"/>
                  </a:lnTo>
                  <a:cubicBezTo>
                    <a:pt x="44973" y="2344242"/>
                    <a:pt x="29405" y="2337794"/>
                    <a:pt x="17927" y="2326315"/>
                  </a:cubicBezTo>
                  <a:cubicBezTo>
                    <a:pt x="6448" y="2314837"/>
                    <a:pt x="0" y="2299269"/>
                    <a:pt x="0" y="2283036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16417" y="-16577"/>
              <a:ext cx="1699021" cy="2163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Метою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конкурсу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є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підтримка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молодіжних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працівників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у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сфері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посилення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громадської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участі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молоді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місцевому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рівні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в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Україні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Запропоновані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активності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в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рамках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цього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конкурсу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повинні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зосереджуватись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громадській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активності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молоді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і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мають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включати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але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не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обмежуватися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такими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напрямами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діяльності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: 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Сприяння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адвокаційним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ініціативам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які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вирішують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проблеми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з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якими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стикаються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вразливі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групи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молоді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в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Україні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 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Посилення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участі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молоді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у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процесах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прийняття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рішень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громадській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активності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з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приділенням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особливої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уваги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розвитку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навичок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сприяння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лідерству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заохочення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активної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громадської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позиції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 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Посилення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соціальної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згуртованості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допомогою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ініціатив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які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заохочують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молодь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співпраці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рівні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громади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 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Сприяння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залученню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молоді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розробки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впровадження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регіональних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соціальних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програм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таких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як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«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Молодь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України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»,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програми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розвитку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громадянського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суспільства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плани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стратегії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відновлення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громад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інші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подібні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ініціативи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 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411200" y="8942549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2" tooltip="https://chaszmin.com.ua/do-5-000-dol-granty-dlya-molodizhnyh-pratsivnykiv-u-sferi-posylennya-gromadskoyi-uchasti-molodi-undp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2" tooltip="https://chaszmin.com.ua/do-5-000-dol-granty-dlya-molodizhnyh-pratsivnykiv-u-sferi-posylennya-gromadskoyi-uchasti-molodi-undp/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-78442" y="15688"/>
            <a:ext cx="1562612" cy="1265325"/>
            <a:chOff x="-1" y="0"/>
            <a:chExt cx="2083482" cy="2230967"/>
          </a:xfrm>
        </p:grpSpPr>
        <p:grpSp>
          <p:nvGrpSpPr>
            <p:cNvPr id="10" name="Group 10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-1" y="160837"/>
              <a:ext cx="2083482" cy="16252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16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56228" y="8012824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Freeform 16"/>
          <p:cNvSpPr/>
          <p:nvPr/>
        </p:nvSpPr>
        <p:spPr>
          <a:xfrm>
            <a:off x="2458665" y="3856529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680756" h="4882925">
                <a:moveTo>
                  <a:pt x="0" y="0"/>
                </a:moveTo>
                <a:lnTo>
                  <a:pt x="8680756" y="0"/>
                </a:lnTo>
                <a:lnTo>
                  <a:pt x="8680756" y="4882926"/>
                </a:lnTo>
                <a:lnTo>
                  <a:pt x="0" y="48829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7" name="TextBox 17"/>
          <p:cNvSpPr txBox="1"/>
          <p:nvPr/>
        </p:nvSpPr>
        <p:spPr>
          <a:xfrm>
            <a:off x="11666370" y="7713016"/>
            <a:ext cx="4820068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25"/>
              </a:lnSpc>
            </a:pPr>
            <a:r>
              <a:rPr lang="en-US" sz="1875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rPr>
              <a:t>ДЕДЛАЙН: 26 </a:t>
            </a:r>
            <a:r>
              <a:rPr lang="en-US" sz="1875" dirty="0" err="1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rPr>
              <a:t>грудня</a:t>
            </a:r>
            <a:r>
              <a:rPr lang="en-US" sz="1875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rPr>
              <a:t> 2024 </a:t>
            </a:r>
            <a:r>
              <a:rPr lang="en-US" sz="1875" dirty="0" err="1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rPr>
              <a:t>року</a:t>
            </a:r>
            <a:endParaRPr lang="en-US" sz="1875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2625"/>
              </a:lnSpc>
              <a:spcBef>
                <a:spcPct val="0"/>
              </a:spcBef>
            </a:pP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412889" y="9338367"/>
            <a:ext cx="7468939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Соціальний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розвиток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демократичні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ініціативи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20"/>
              </a:lnSpc>
              <a:spcBef>
                <a:spcPct val="0"/>
              </a:spcBef>
            </a:pPr>
            <a:endParaRPr lang="en-US" sz="2300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27144" y="1058205"/>
            <a:ext cx="6514800" cy="2044581"/>
            <a:chOff x="-49371" y="193652"/>
            <a:chExt cx="1715832" cy="538490"/>
          </a:xfrm>
        </p:grpSpPr>
        <p:sp>
          <p:nvSpPr>
            <p:cNvPr id="3" name="Freeform 3"/>
            <p:cNvSpPr/>
            <p:nvPr/>
          </p:nvSpPr>
          <p:spPr>
            <a:xfrm>
              <a:off x="-49371" y="213600"/>
              <a:ext cx="1699021" cy="500390"/>
            </a:xfrm>
            <a:custGeom>
              <a:avLst/>
              <a:gdLst/>
              <a:ahLst/>
              <a:cxnLst/>
              <a:rect l="l" t="t" r="r" b="b"/>
              <a:pathLst>
                <a:path w="1699021" h="500390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439184"/>
                  </a:lnTo>
                  <a:cubicBezTo>
                    <a:pt x="1699021" y="472988"/>
                    <a:pt x="1671618" y="500390"/>
                    <a:pt x="1637815" y="500390"/>
                  </a:cubicBezTo>
                  <a:lnTo>
                    <a:pt x="61206" y="500390"/>
                  </a:lnTo>
                  <a:cubicBezTo>
                    <a:pt x="44973" y="500390"/>
                    <a:pt x="29405" y="493942"/>
                    <a:pt x="17927" y="482464"/>
                  </a:cubicBezTo>
                  <a:cubicBezTo>
                    <a:pt x="6448" y="470985"/>
                    <a:pt x="0" y="455417"/>
                    <a:pt x="0" y="439184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32560" y="193652"/>
              <a:ext cx="1699021" cy="538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250 000 ДОЛ — ГРАНТИ ДЛЯ ГО НА ПОСИЛЕННЯ ЗАХИСТУ ЖІНОК ТА ДІВЧАТ ТА СПРИЯННЯ ЇХНІЙ УЧАСТІ ТА ЛІДЕРСТВУ В УМОВАХ ГУМАНІТАРНОЇ КРИЗИ (WPHF)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57024" y="-417810"/>
            <a:ext cx="7919252" cy="10379158"/>
            <a:chOff x="4468" y="-185068"/>
            <a:chExt cx="1706709" cy="2175989"/>
          </a:xfrm>
        </p:grpSpPr>
        <p:sp>
          <p:nvSpPr>
            <p:cNvPr id="6" name="Freeform 6"/>
            <p:cNvSpPr/>
            <p:nvPr/>
          </p:nvSpPr>
          <p:spPr>
            <a:xfrm>
              <a:off x="12156" y="38316"/>
              <a:ext cx="1699021" cy="1952605"/>
            </a:xfrm>
            <a:custGeom>
              <a:avLst/>
              <a:gdLst/>
              <a:ahLst/>
              <a:cxnLst/>
              <a:rect l="l" t="t" r="r" b="b"/>
              <a:pathLst>
                <a:path w="1699021" h="2015339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954133"/>
                  </a:lnTo>
                  <a:cubicBezTo>
                    <a:pt x="1699021" y="1987936"/>
                    <a:pt x="1671618" y="2015339"/>
                    <a:pt x="1637815" y="2015339"/>
                  </a:cubicBezTo>
                  <a:lnTo>
                    <a:pt x="61206" y="2015339"/>
                  </a:lnTo>
                  <a:cubicBezTo>
                    <a:pt x="44973" y="2015339"/>
                    <a:pt x="29405" y="2008890"/>
                    <a:pt x="17927" y="1997412"/>
                  </a:cubicBezTo>
                  <a:cubicBezTo>
                    <a:pt x="6448" y="1985933"/>
                    <a:pt x="0" y="1970365"/>
                    <a:pt x="0" y="1954133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468" y="-185068"/>
              <a:ext cx="1699021" cy="20534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Жіночий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фонд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миру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гуманітарної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допомоги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ООН (WPHF)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оголосив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конкурс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громадських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організацій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посилення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захисту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дівчат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а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також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сприяння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участі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лідерству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умовах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гуманітарної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кризи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реагування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WPHF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підтримуватиме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громадські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організації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відповідають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вимогам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двома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напрямами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Зверніть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увагу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організація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подати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заявку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тільки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однією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із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зон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впливу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12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лютого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716000" y="8032067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2" tooltip="https://chaszmin.com.ua/do-250-000-dol-granty-dlya-go-na-posylennya-zahystu-zhinok-ta-divchat-ta-spryyannya-yihnij-uchasti-ta-liderstvu-v-umovah-gumanitarnoyi-kryzy-wphf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2" tooltip="https://chaszmin.com.ua/do-250-000-dol-granty-dlya-go-na-posylennya-zahystu-zhinok-ta-divchat-ta-spryyannya-yihnij-uchasti-ta-liderstvu-v-umovah-gumanitarnoyi-kryzy-wphf/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0" y="1"/>
            <a:ext cx="1562612" cy="1343936"/>
            <a:chOff x="0" y="0"/>
            <a:chExt cx="2083482" cy="2230967"/>
          </a:xfrm>
        </p:grpSpPr>
        <p:grpSp>
          <p:nvGrpSpPr>
            <p:cNvPr id="10" name="Group 10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0" y="437583"/>
              <a:ext cx="2083482" cy="15301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17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2390973" y="3806729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7766383" h="4708369">
                <a:moveTo>
                  <a:pt x="0" y="0"/>
                </a:moveTo>
                <a:lnTo>
                  <a:pt x="7766382" y="0"/>
                </a:lnTo>
                <a:lnTo>
                  <a:pt x="7766382" y="4708369"/>
                </a:lnTo>
                <a:lnTo>
                  <a:pt x="0" y="4708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Freeform 16"/>
          <p:cNvSpPr/>
          <p:nvPr/>
        </p:nvSpPr>
        <p:spPr>
          <a:xfrm>
            <a:off x="274560" y="8136579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9" y="0"/>
                </a:lnTo>
                <a:lnTo>
                  <a:pt x="2839209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7" name="TextBox 17"/>
          <p:cNvSpPr txBox="1"/>
          <p:nvPr/>
        </p:nvSpPr>
        <p:spPr>
          <a:xfrm>
            <a:off x="2788085" y="9607552"/>
            <a:ext cx="7468939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Соціальний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розвиток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демократичні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ініціативи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134600" y="339631"/>
            <a:ext cx="8271477" cy="9947366"/>
            <a:chOff x="-38500" y="-302536"/>
            <a:chExt cx="1715430" cy="2705476"/>
          </a:xfrm>
        </p:grpSpPr>
        <p:sp>
          <p:nvSpPr>
            <p:cNvPr id="3" name="Freeform 3"/>
            <p:cNvSpPr/>
            <p:nvPr/>
          </p:nvSpPr>
          <p:spPr>
            <a:xfrm>
              <a:off x="-38500" y="-302536"/>
              <a:ext cx="1699021" cy="2705476"/>
            </a:xfrm>
            <a:custGeom>
              <a:avLst/>
              <a:gdLst/>
              <a:ahLst/>
              <a:cxnLst/>
              <a:rect l="l" t="t" r="r" b="b"/>
              <a:pathLst>
                <a:path w="1699021" h="2256440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195234"/>
                  </a:lnTo>
                  <a:cubicBezTo>
                    <a:pt x="1699021" y="2211467"/>
                    <a:pt x="1692572" y="2227035"/>
                    <a:pt x="1681094" y="2238513"/>
                  </a:cubicBezTo>
                  <a:cubicBezTo>
                    <a:pt x="1669616" y="2249991"/>
                    <a:pt x="1654047" y="2256440"/>
                    <a:pt x="1637815" y="2256440"/>
                  </a:cubicBezTo>
                  <a:lnTo>
                    <a:pt x="61206" y="2256440"/>
                  </a:lnTo>
                  <a:cubicBezTo>
                    <a:pt x="27403" y="2256440"/>
                    <a:pt x="0" y="2229037"/>
                    <a:pt x="0" y="2195234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22091" y="-218748"/>
              <a:ext cx="1699021" cy="20965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>
                <a:latin typeface="Saksagan" panose="02000503030000020004" pitchFamily="2" charset="0"/>
              </a:endParaRPr>
            </a:p>
            <a:p>
              <a:pPr algn="ctr">
                <a:lnSpc>
                  <a:spcPts val="2659"/>
                </a:lnSpc>
              </a:pP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Міністерство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молоді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спорту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запрошує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інститути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громадянського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суспільства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подавати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спрямовані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утвердження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української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національної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громадянської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ідентичності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отримання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фінансової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2025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році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Цей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конкурс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важливим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інструментом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реалізації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державної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політики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сфері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дозволяє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громадським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організаціям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впроваджувати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інноваційні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ініціативи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відповідаючи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сучасні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виклики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забезпечуючи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активну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участь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громадськості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процесах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державотворення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24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944600" y="7200900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2" tooltip="https://chaszmin.com.ua/do-600-000-grn-konkurs-proyektiv-z-utverdzhennya-ukrayinskoyi-natsionalnoyi-ta-gromadyanskoyi-identychnosti-minmolodsportu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2" tooltip="https://chaszmin.com.ua/do-600-000-grn-konkurs-proyektiv-z-utverdzhennya-ukrayinskoyi-natsionalnoyi-ta-gromadyanskoyi-identychnosti-minmolodsportu/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374402" y="1056283"/>
            <a:ext cx="6544377" cy="2122785"/>
            <a:chOff x="0" y="0"/>
            <a:chExt cx="1723622" cy="55908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9021" cy="500390"/>
            </a:xfrm>
            <a:custGeom>
              <a:avLst/>
              <a:gdLst/>
              <a:ahLst/>
              <a:cxnLst/>
              <a:rect l="l" t="t" r="r" b="b"/>
              <a:pathLst>
                <a:path w="1699021" h="500390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439184"/>
                  </a:lnTo>
                  <a:cubicBezTo>
                    <a:pt x="1699021" y="472988"/>
                    <a:pt x="1671618" y="500390"/>
                    <a:pt x="1637815" y="500390"/>
                  </a:cubicBezTo>
                  <a:lnTo>
                    <a:pt x="61206" y="500390"/>
                  </a:lnTo>
                  <a:cubicBezTo>
                    <a:pt x="44973" y="500390"/>
                    <a:pt x="29405" y="493942"/>
                    <a:pt x="17927" y="482464"/>
                  </a:cubicBezTo>
                  <a:cubicBezTo>
                    <a:pt x="6448" y="470985"/>
                    <a:pt x="0" y="455417"/>
                    <a:pt x="0" y="439184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4601" y="20597"/>
              <a:ext cx="1699021" cy="538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600 000 ГРН — КОНКУРС ПРОЄКТІВ З УТВЕРДЖЕННЯ УКРАЇНСЬКОЇ НАЦІОНАЛЬНОЇ ТА ГРОМАДЯНСЬКОЇ ІДЕНТИЧНОСТІ (МІНМОЛОДЬСПОРТУ)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35635" y="10282"/>
            <a:ext cx="1562612" cy="1547455"/>
            <a:chOff x="0" y="0"/>
            <a:chExt cx="2083482" cy="2230967"/>
          </a:xfrm>
        </p:grpSpPr>
        <p:grpSp>
          <p:nvGrpSpPr>
            <p:cNvPr id="10" name="Group 10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0" y="437582"/>
              <a:ext cx="2083482" cy="13289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18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0" y="8012824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Freeform 16"/>
          <p:cNvSpPr/>
          <p:nvPr/>
        </p:nvSpPr>
        <p:spPr>
          <a:xfrm>
            <a:off x="2803349" y="4157013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567485" h="4819210">
                <a:moveTo>
                  <a:pt x="0" y="0"/>
                </a:moveTo>
                <a:lnTo>
                  <a:pt x="8567485" y="0"/>
                </a:lnTo>
                <a:lnTo>
                  <a:pt x="8567485" y="4819210"/>
                </a:lnTo>
                <a:lnTo>
                  <a:pt x="0" y="48192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7" name="TextBox 17"/>
          <p:cNvSpPr txBox="1"/>
          <p:nvPr/>
        </p:nvSpPr>
        <p:spPr>
          <a:xfrm>
            <a:off x="3126035" y="9670958"/>
            <a:ext cx="6485440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Соціальний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розвиток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демократичні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ініціативи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4315" y="-60077"/>
            <a:ext cx="7488493" cy="9917535"/>
            <a:chOff x="0" y="-65155"/>
            <a:chExt cx="1712268" cy="2142884"/>
          </a:xfrm>
        </p:grpSpPr>
        <p:sp>
          <p:nvSpPr>
            <p:cNvPr id="3" name="Freeform 3"/>
            <p:cNvSpPr/>
            <p:nvPr/>
          </p:nvSpPr>
          <p:spPr>
            <a:xfrm>
              <a:off x="13247" y="68621"/>
              <a:ext cx="1699021" cy="2009108"/>
            </a:xfrm>
            <a:custGeom>
              <a:avLst/>
              <a:gdLst/>
              <a:ahLst/>
              <a:cxnLst/>
              <a:rect l="l" t="t" r="r" b="b"/>
              <a:pathLst>
                <a:path w="1699021" h="2080835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019629"/>
                  </a:lnTo>
                  <a:cubicBezTo>
                    <a:pt x="1699021" y="2053432"/>
                    <a:pt x="1671618" y="2080835"/>
                    <a:pt x="1637815" y="2080835"/>
                  </a:cubicBezTo>
                  <a:lnTo>
                    <a:pt x="61206" y="2080835"/>
                  </a:lnTo>
                  <a:cubicBezTo>
                    <a:pt x="44973" y="2080835"/>
                    <a:pt x="29405" y="2074386"/>
                    <a:pt x="17927" y="2062908"/>
                  </a:cubicBezTo>
                  <a:cubicBezTo>
                    <a:pt x="6448" y="2051430"/>
                    <a:pt x="0" y="2035862"/>
                    <a:pt x="0" y="2019629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5155"/>
              <a:ext cx="1699021" cy="17090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Конкурсні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пропозиції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можуть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подавати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молодіжні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дитячі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громадські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організації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їх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відокремлені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підрозділи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що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зазначені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у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Реєстрі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неприбуткових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установ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організацій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зареєстровані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як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юридичні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особи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в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установленому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порядку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не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пізніше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ніж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шість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місяців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оголошення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проведення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конкурсу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а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також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відповідають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нормам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Закону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України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«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основні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засади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молодіжної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політики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».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Громадська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організація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може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подавати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конкурс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кілька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конкурсних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пропозицій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Конкурсні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пропозиції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подаються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уповноваженою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особою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учасника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конкурсу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з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накладенням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електронного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підпису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який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базується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кваліфікованому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сертифікаті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електронного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підпису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після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накладення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якого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така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конкурсна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пропозиція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не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підлягає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внесенню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змін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Конкурсна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пропозиція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складається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українською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мовою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Конкурсна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пропозиція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повинна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відповідати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загальнодержавному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рівню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реалізації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проєкту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24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72862" y="1066217"/>
            <a:ext cx="6450970" cy="1566545"/>
            <a:chOff x="0" y="0"/>
            <a:chExt cx="1699021" cy="4125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9021" cy="412588"/>
            </a:xfrm>
            <a:custGeom>
              <a:avLst/>
              <a:gdLst/>
              <a:ahLst/>
              <a:cxnLst/>
              <a:rect l="l" t="t" r="r" b="b"/>
              <a:pathLst>
                <a:path w="1699021" h="412588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51382"/>
                  </a:lnTo>
                  <a:cubicBezTo>
                    <a:pt x="1699021" y="367615"/>
                    <a:pt x="1692572" y="383183"/>
                    <a:pt x="1681094" y="394661"/>
                  </a:cubicBezTo>
                  <a:cubicBezTo>
                    <a:pt x="1669616" y="406139"/>
                    <a:pt x="1654047" y="412588"/>
                    <a:pt x="1637815" y="412588"/>
                  </a:cubicBezTo>
                  <a:lnTo>
                    <a:pt x="61206" y="412588"/>
                  </a:lnTo>
                  <a:cubicBezTo>
                    <a:pt x="27403" y="412588"/>
                    <a:pt x="0" y="385185"/>
                    <a:pt x="0" y="351382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99021" cy="45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600 000 ГРН — КОНКУРС ПРОЄКТІВ МОЛОДІЖНИХ ТА ДИТЯЧИХ ГРОМАДСЬКИХ ОРГАНІЗАЦІЙ (МІНМОЛОДЬСПОРТУ)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73333" y="1"/>
            <a:ext cx="1562612" cy="1369562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2"/>
              <a:ext cx="2083482" cy="15015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19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2443272" y="3784288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479157" h="4206457">
                <a:moveTo>
                  <a:pt x="0" y="0"/>
                </a:moveTo>
                <a:lnTo>
                  <a:pt x="8479157" y="0"/>
                </a:lnTo>
                <a:lnTo>
                  <a:pt x="8479157" y="4206456"/>
                </a:lnTo>
                <a:lnTo>
                  <a:pt x="0" y="42064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56228" y="8186060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3030200" y="8420943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600-000-grn-konkurs-proyektiv-molodizhnyh-ta-dytyachyh-gromadskyh-organizatsij-minmolodsportu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do-600-000-grn-konkurs-proyektiv-molodizhnyh-ta-dytyachyh-gromadskyh-organizatsij-minmolodsportu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828885" y="9755752"/>
            <a:ext cx="6946397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Соціальний</a:t>
            </a:r>
            <a:r>
              <a:rPr lang="en-US" sz="1899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1899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розвиток</a:t>
            </a:r>
            <a:r>
              <a:rPr lang="en-US" sz="1899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1899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sz="1899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1899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демократичні</a:t>
            </a:r>
            <a:r>
              <a:rPr lang="en-US" sz="1899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1899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ініціативи</a:t>
            </a:r>
            <a:endParaRPr lang="en-US" sz="1899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68000" y="-266700"/>
            <a:ext cx="7628964" cy="10255411"/>
            <a:chOff x="0" y="-113689"/>
            <a:chExt cx="1703166" cy="2282326"/>
          </a:xfrm>
        </p:grpSpPr>
        <p:sp>
          <p:nvSpPr>
            <p:cNvPr id="3" name="Freeform 3"/>
            <p:cNvSpPr/>
            <p:nvPr/>
          </p:nvSpPr>
          <p:spPr>
            <a:xfrm>
              <a:off x="0" y="85384"/>
              <a:ext cx="1699021" cy="2083253"/>
            </a:xfrm>
            <a:custGeom>
              <a:avLst/>
              <a:gdLst/>
              <a:ahLst/>
              <a:cxnLst/>
              <a:rect l="l" t="t" r="r" b="b"/>
              <a:pathLst>
                <a:path w="1699021" h="2168637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107431"/>
                  </a:lnTo>
                  <a:cubicBezTo>
                    <a:pt x="1699021" y="2123664"/>
                    <a:pt x="1692572" y="2139232"/>
                    <a:pt x="1681094" y="2150711"/>
                  </a:cubicBezTo>
                  <a:cubicBezTo>
                    <a:pt x="1669616" y="2162189"/>
                    <a:pt x="1654047" y="2168637"/>
                    <a:pt x="1637815" y="2168637"/>
                  </a:cubicBezTo>
                  <a:lnTo>
                    <a:pt x="61206" y="2168637"/>
                  </a:lnTo>
                  <a:cubicBezTo>
                    <a:pt x="27403" y="2168637"/>
                    <a:pt x="0" y="2141235"/>
                    <a:pt x="0" y="2107431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4145" y="-113689"/>
              <a:ext cx="1699021" cy="2206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Програма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прискореної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валідації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має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меті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надати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підтримку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подолання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цих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викликів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забезпечуючи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структурований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прискорений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шлях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інноваторів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сфері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персоналізованої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медицини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валідації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їхніх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рішень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Використовуючи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мережу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валідаційних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центрів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програма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пропонує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учасникам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можливість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отримати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критичні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докази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зворотній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зв’язок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стислі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терміни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шести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місяців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Цей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прискорений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процес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допомагає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інноваторам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швидко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просунути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свої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проекти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принаймні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один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рівень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технологічної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готовності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(TRL), а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також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підвищує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їхню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готовність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виходу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ринок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комерціалізації</a:t>
              </a:r>
              <a:r>
                <a:rPr lang="en-US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13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березня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411200" y="8887313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2" tooltip="https://chaszmin.com.ua/do-80-000-yevro-granty-dlya-innovatsijnyh-rishen-u-sferi-personalizovanoyi-medytsyny-ep-permed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2" tooltip="https://chaszmin.com.ua/do-80-000-yevro-granty-dlya-innovatsijnyh-rishen-u-sferi-personalizovanoyi-medytsyny-ep-permed/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590800" y="986230"/>
            <a:ext cx="6181698" cy="1746818"/>
            <a:chOff x="0" y="0"/>
            <a:chExt cx="1628102" cy="4600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28102" cy="421967"/>
            </a:xfrm>
            <a:custGeom>
              <a:avLst/>
              <a:gdLst/>
              <a:ahLst/>
              <a:cxnLst/>
              <a:rect l="l" t="t" r="r" b="b"/>
              <a:pathLst>
                <a:path w="1628102" h="421967">
                  <a:moveTo>
                    <a:pt x="63872" y="0"/>
                  </a:moveTo>
                  <a:lnTo>
                    <a:pt x="1564230" y="0"/>
                  </a:lnTo>
                  <a:cubicBezTo>
                    <a:pt x="1599505" y="0"/>
                    <a:pt x="1628102" y="28597"/>
                    <a:pt x="1628102" y="63872"/>
                  </a:cubicBezTo>
                  <a:lnTo>
                    <a:pt x="1628102" y="358095"/>
                  </a:lnTo>
                  <a:cubicBezTo>
                    <a:pt x="1628102" y="393371"/>
                    <a:pt x="1599505" y="421967"/>
                    <a:pt x="1564230" y="421967"/>
                  </a:cubicBezTo>
                  <a:lnTo>
                    <a:pt x="63872" y="421967"/>
                  </a:lnTo>
                  <a:cubicBezTo>
                    <a:pt x="28597" y="421967"/>
                    <a:pt x="0" y="393371"/>
                    <a:pt x="0" y="358095"/>
                  </a:cubicBezTo>
                  <a:lnTo>
                    <a:pt x="0" y="63872"/>
                  </a:lnTo>
                  <a:cubicBezTo>
                    <a:pt x="0" y="28597"/>
                    <a:pt x="28597" y="0"/>
                    <a:pt x="63872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1628102" cy="460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80 000 ЄВРО — ГРАНТИ ДЛЯ ІННОВАЦІЙНИХ РІШЕНЬ У СФЕРІ ПЕРСОНАЛІЗОВАНОЇ МЕДИЦИНИ (EP PERMED)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3447" y="15103"/>
            <a:ext cx="1562612" cy="1602157"/>
            <a:chOff x="0" y="0"/>
            <a:chExt cx="2083482" cy="2230967"/>
          </a:xfrm>
        </p:grpSpPr>
        <p:grpSp>
          <p:nvGrpSpPr>
            <p:cNvPr id="10" name="Group 10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0" y="437582"/>
              <a:ext cx="2083482" cy="12835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20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2590800" y="3707931"/>
            <a:ext cx="5940000" cy="4536000"/>
          </a:xfrm>
          <a:custGeom>
            <a:avLst/>
            <a:gdLst/>
            <a:ahLst/>
            <a:cxnLst/>
            <a:rect l="l" t="t" r="r" b="b"/>
            <a:pathLst>
              <a:path w="7632988" h="4293556">
                <a:moveTo>
                  <a:pt x="0" y="0"/>
                </a:moveTo>
                <a:lnTo>
                  <a:pt x="7632988" y="0"/>
                </a:lnTo>
                <a:lnTo>
                  <a:pt x="7632988" y="4293556"/>
                </a:lnTo>
                <a:lnTo>
                  <a:pt x="0" y="4293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 dirty="0"/>
          </a:p>
        </p:txBody>
      </p:sp>
      <p:sp>
        <p:nvSpPr>
          <p:cNvPr id="16" name="Freeform 16"/>
          <p:cNvSpPr/>
          <p:nvPr/>
        </p:nvSpPr>
        <p:spPr>
          <a:xfrm>
            <a:off x="-52015" y="8089033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7" name="TextBox 17"/>
          <p:cNvSpPr txBox="1"/>
          <p:nvPr/>
        </p:nvSpPr>
        <p:spPr>
          <a:xfrm>
            <a:off x="2362200" y="9690205"/>
            <a:ext cx="7468939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Соціальний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розвиток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демократичні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ініціативи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19"/>
              </a:lnSpc>
              <a:spcBef>
                <a:spcPct val="0"/>
              </a:spcBef>
            </a:pPr>
            <a:endParaRPr lang="en-US" sz="2299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91800" y="-495300"/>
            <a:ext cx="7696200" cy="10142425"/>
            <a:chOff x="56144" y="-498281"/>
            <a:chExt cx="1891177" cy="2218512"/>
          </a:xfrm>
        </p:grpSpPr>
        <p:sp>
          <p:nvSpPr>
            <p:cNvPr id="3" name="Freeform 3"/>
            <p:cNvSpPr/>
            <p:nvPr/>
          </p:nvSpPr>
          <p:spPr>
            <a:xfrm>
              <a:off x="56144" y="-288457"/>
              <a:ext cx="1891177" cy="2008688"/>
            </a:xfrm>
            <a:custGeom>
              <a:avLst/>
              <a:gdLst/>
              <a:ahLst/>
              <a:cxnLst/>
              <a:rect l="l" t="t" r="r" b="b"/>
              <a:pathLst>
                <a:path w="1891177" h="2167467">
                  <a:moveTo>
                    <a:pt x="54987" y="0"/>
                  </a:moveTo>
                  <a:lnTo>
                    <a:pt x="1836190" y="0"/>
                  </a:lnTo>
                  <a:cubicBezTo>
                    <a:pt x="1866559" y="0"/>
                    <a:pt x="1891177" y="24619"/>
                    <a:pt x="1891177" y="54987"/>
                  </a:cubicBezTo>
                  <a:lnTo>
                    <a:pt x="1891177" y="2112480"/>
                  </a:lnTo>
                  <a:cubicBezTo>
                    <a:pt x="1891177" y="2127063"/>
                    <a:pt x="1885384" y="2141049"/>
                    <a:pt x="1875072" y="2151361"/>
                  </a:cubicBezTo>
                  <a:cubicBezTo>
                    <a:pt x="1864760" y="2161673"/>
                    <a:pt x="1850774" y="2167467"/>
                    <a:pt x="1836190" y="2167467"/>
                  </a:cubicBezTo>
                  <a:lnTo>
                    <a:pt x="54987" y="2167467"/>
                  </a:lnTo>
                  <a:cubicBezTo>
                    <a:pt x="40404" y="2167467"/>
                    <a:pt x="26417" y="2161673"/>
                    <a:pt x="16105" y="2151361"/>
                  </a:cubicBezTo>
                  <a:cubicBezTo>
                    <a:pt x="5793" y="2141049"/>
                    <a:pt x="0" y="2127063"/>
                    <a:pt x="0" y="2112480"/>
                  </a:cubicBezTo>
                  <a:lnTo>
                    <a:pt x="0" y="54987"/>
                  </a:lnTo>
                  <a:cubicBezTo>
                    <a:pt x="0" y="24619"/>
                    <a:pt x="24619" y="0"/>
                    <a:pt x="54987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9174" y="-498281"/>
              <a:ext cx="1849101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IREX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запрошує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співпраці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рамках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«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Реабілітації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Реінтеграції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 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Ветеранів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» (UVRR)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здійснення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заходів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спрямованих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ветеранів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ветеранок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шляхом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розширення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доступу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психосоціальних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послуг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працевлаштування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професійного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розвитку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фокусується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створенні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інклюзивних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можливостей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ветеранів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різного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здоров’я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особливо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вразливих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груп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ветерани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ветеранки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інвалідністю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ЛГБТКІ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спільнота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</a:p>
            <a:p>
              <a:pPr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            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лютого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314321" y="534643"/>
            <a:ext cx="6521117" cy="2044722"/>
            <a:chOff x="-193585" y="77429"/>
            <a:chExt cx="1717496" cy="538528"/>
          </a:xfrm>
        </p:grpSpPr>
        <p:sp>
          <p:nvSpPr>
            <p:cNvPr id="6" name="Freeform 6"/>
            <p:cNvSpPr/>
            <p:nvPr/>
          </p:nvSpPr>
          <p:spPr>
            <a:xfrm>
              <a:off x="-193585" y="77429"/>
              <a:ext cx="1699021" cy="500428"/>
            </a:xfrm>
            <a:custGeom>
              <a:avLst/>
              <a:gdLst/>
              <a:ahLst/>
              <a:cxnLst/>
              <a:rect l="l" t="t" r="r" b="b"/>
              <a:pathLst>
                <a:path w="1699021" h="500428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439222"/>
                  </a:lnTo>
                  <a:cubicBezTo>
                    <a:pt x="1699021" y="473025"/>
                    <a:pt x="1671618" y="500428"/>
                    <a:pt x="1637815" y="500428"/>
                  </a:cubicBezTo>
                  <a:lnTo>
                    <a:pt x="61206" y="500428"/>
                  </a:lnTo>
                  <a:cubicBezTo>
                    <a:pt x="44973" y="500428"/>
                    <a:pt x="29405" y="493979"/>
                    <a:pt x="17927" y="482501"/>
                  </a:cubicBezTo>
                  <a:cubicBezTo>
                    <a:pt x="6448" y="471022"/>
                    <a:pt x="0" y="455455"/>
                    <a:pt x="0" y="439222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175110" y="77429"/>
              <a:ext cx="1699021" cy="538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50 000 ДОЛ – ГРАНТ ДЛЯ ГО НА ПРОЄКТИ ПСИХОСОЦІАЛЬНОГО СПРЯМУВАННЯ ТА ПОКРАЩЕННЯ ПРАЦЕВЛАШТУВАННЯ ВЕТЕРАНІВ І ВЕТЕРАНОК (IREX)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73333" y="18777"/>
            <a:ext cx="1562612" cy="1314048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1"/>
              <a:ext cx="2083482" cy="1565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21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-109192" y="8032649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2587806" y="3494408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317706" h="4364700">
                <a:moveTo>
                  <a:pt x="0" y="0"/>
                </a:moveTo>
                <a:lnTo>
                  <a:pt x="8317706" y="0"/>
                </a:lnTo>
                <a:lnTo>
                  <a:pt x="8317706" y="4364700"/>
                </a:lnTo>
                <a:lnTo>
                  <a:pt x="0" y="4364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622" b="-3622"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3182600" y="7931355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50-000-dol-grant-dlya-go-na-proyekty-psyhosotsialnogo-spryamuvannya-ta-pokrashhennya-pratsevlashtuvannya-veteraniv-i-veteranok-irex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do-50-000-dol-grant-dlya-go-na-proyekty-psyhosotsialnogo-spryamuvannya-ta-pokrashhennya-pratsevlashtuvannya-veteraniv-i-veteranok-irex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471811" y="9676675"/>
            <a:ext cx="8238719" cy="800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Соціальний</a:t>
            </a:r>
            <a:r>
              <a:rPr lang="en-US" sz="2299" b="1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2299" b="1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розвиток</a:t>
            </a:r>
            <a:r>
              <a:rPr lang="en-US" sz="2299" b="1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2299" b="1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sz="2299" b="1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b="1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демократичні</a:t>
            </a:r>
            <a:r>
              <a:rPr lang="en-US" sz="2299" b="1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2299" b="1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ініціативи</a:t>
            </a:r>
            <a:endParaRPr lang="en-US" sz="2299" b="1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19"/>
              </a:lnSpc>
              <a:spcBef>
                <a:spcPct val="0"/>
              </a:spcBef>
            </a:pPr>
            <a:endParaRPr lang="en-US" sz="2299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26002" y="-548607"/>
            <a:ext cx="7493345" cy="10272070"/>
            <a:chOff x="0" y="-129051"/>
            <a:chExt cx="1813306" cy="1909631"/>
          </a:xfrm>
        </p:grpSpPr>
        <p:sp>
          <p:nvSpPr>
            <p:cNvPr id="3" name="Freeform 3"/>
            <p:cNvSpPr/>
            <p:nvPr/>
          </p:nvSpPr>
          <p:spPr>
            <a:xfrm>
              <a:off x="0" y="50075"/>
              <a:ext cx="1799490" cy="1730505"/>
            </a:xfrm>
            <a:custGeom>
              <a:avLst/>
              <a:gdLst/>
              <a:ahLst/>
              <a:cxnLst/>
              <a:rect l="l" t="t" r="r" b="b"/>
              <a:pathLst>
                <a:path w="1799490" h="1871531">
                  <a:moveTo>
                    <a:pt x="57789" y="0"/>
                  </a:moveTo>
                  <a:lnTo>
                    <a:pt x="1741701" y="0"/>
                  </a:lnTo>
                  <a:cubicBezTo>
                    <a:pt x="1757027" y="0"/>
                    <a:pt x="1771726" y="6088"/>
                    <a:pt x="1782564" y="16926"/>
                  </a:cubicBezTo>
                  <a:cubicBezTo>
                    <a:pt x="1793401" y="27763"/>
                    <a:pt x="1799490" y="42462"/>
                    <a:pt x="1799490" y="57789"/>
                  </a:cubicBezTo>
                  <a:lnTo>
                    <a:pt x="1799490" y="1813743"/>
                  </a:lnTo>
                  <a:cubicBezTo>
                    <a:pt x="1799490" y="1845658"/>
                    <a:pt x="1773617" y="1871531"/>
                    <a:pt x="1741701" y="1871531"/>
                  </a:cubicBezTo>
                  <a:lnTo>
                    <a:pt x="57789" y="1871531"/>
                  </a:lnTo>
                  <a:cubicBezTo>
                    <a:pt x="25873" y="1871531"/>
                    <a:pt x="0" y="1845658"/>
                    <a:pt x="0" y="1813743"/>
                  </a:cubicBezTo>
                  <a:lnTo>
                    <a:pt x="0" y="57789"/>
                  </a:lnTo>
                  <a:cubicBezTo>
                    <a:pt x="0" y="25873"/>
                    <a:pt x="25873" y="0"/>
                    <a:pt x="57789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3816" y="-129051"/>
              <a:ext cx="1799490" cy="19096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Центр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людини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ZMINA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громадським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діячкам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активісткам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правозахисницям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волонтеркам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журналісткам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блогеркам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цивільними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особами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громадянство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зазнають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різних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переслідувань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унаслідок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громадської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правозахисної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або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журналістської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діяльності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Такими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явищами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можуть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бути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погрози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дискредитація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псування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майна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фізичні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напади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мобінг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через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активну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діяльність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людини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або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гуманітарної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допомоги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868400" y="8653178"/>
            <a:ext cx="6590020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2" tooltip="https://chaszmin.com.ua/pidtrymku-zhinkam-predstavnytsyam-gromadyanskogo-suspilstva-zmina/"/>
              </a:rPr>
              <a:t>Деталі</a:t>
            </a:r>
            <a:r>
              <a:rPr lang="en-US" sz="3919" u="sng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  <a:hlinkClick r:id="rId2" tooltip="https://chaszmin.com.ua/pidtrymku-zhinkam-predstavnytsyam-gromadyanskogo-suspilstva-zmina/"/>
              </a:rPr>
              <a:t>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86000" y="825132"/>
            <a:ext cx="6642849" cy="2099361"/>
            <a:chOff x="-255966" y="0"/>
            <a:chExt cx="1749557" cy="552918"/>
          </a:xfrm>
        </p:grpSpPr>
        <p:sp>
          <p:nvSpPr>
            <p:cNvPr id="7" name="Freeform 7"/>
            <p:cNvSpPr/>
            <p:nvPr/>
          </p:nvSpPr>
          <p:spPr>
            <a:xfrm>
              <a:off x="-255966" y="0"/>
              <a:ext cx="1699021" cy="470878"/>
            </a:xfrm>
            <a:custGeom>
              <a:avLst/>
              <a:gdLst/>
              <a:ahLst/>
              <a:cxnLst/>
              <a:rect l="l" t="t" r="r" b="b"/>
              <a:pathLst>
                <a:path w="1699021" h="470878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409672"/>
                  </a:lnTo>
                  <a:cubicBezTo>
                    <a:pt x="1699021" y="443475"/>
                    <a:pt x="1671618" y="470878"/>
                    <a:pt x="1637815" y="470878"/>
                  </a:cubicBezTo>
                  <a:lnTo>
                    <a:pt x="61206" y="470878"/>
                  </a:lnTo>
                  <a:cubicBezTo>
                    <a:pt x="44973" y="470878"/>
                    <a:pt x="29405" y="464430"/>
                    <a:pt x="17927" y="452951"/>
                  </a:cubicBezTo>
                  <a:cubicBezTo>
                    <a:pt x="6448" y="441473"/>
                    <a:pt x="0" y="425905"/>
                    <a:pt x="0" y="409672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-205430" y="43940"/>
              <a:ext cx="1699021" cy="5089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ПІДТРИМКА ДЛЯ ЖІНОК – ПРЕДСТАВНИЦЬ ГРОМАДЯНСЬКОГО СУСПІЛЬСТВА (ZMINA)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-9893"/>
            <a:ext cx="1562612" cy="1455747"/>
            <a:chOff x="0" y="0"/>
            <a:chExt cx="2083482" cy="2230967"/>
          </a:xfrm>
        </p:grpSpPr>
        <p:grpSp>
          <p:nvGrpSpPr>
            <p:cNvPr id="10" name="Group 10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0" y="437582"/>
              <a:ext cx="2083482" cy="14126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22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-87844" y="8042264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Freeform 16"/>
          <p:cNvSpPr/>
          <p:nvPr/>
        </p:nvSpPr>
        <p:spPr>
          <a:xfrm>
            <a:off x="2559485" y="4033664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7827548" h="4402996">
                <a:moveTo>
                  <a:pt x="0" y="0"/>
                </a:moveTo>
                <a:lnTo>
                  <a:pt x="7827548" y="0"/>
                </a:lnTo>
                <a:lnTo>
                  <a:pt x="7827548" y="4402996"/>
                </a:lnTo>
                <a:lnTo>
                  <a:pt x="0" y="44029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7" name="TextBox 17"/>
          <p:cNvSpPr txBox="1"/>
          <p:nvPr/>
        </p:nvSpPr>
        <p:spPr>
          <a:xfrm>
            <a:off x="2477879" y="9825190"/>
            <a:ext cx="8448123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Соціальний</a:t>
            </a:r>
            <a:r>
              <a:rPr lang="en-US" sz="2299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2299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розвиток</a:t>
            </a:r>
            <a:r>
              <a:rPr lang="en-US" sz="2299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2299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sz="2299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2299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демократичні</a:t>
            </a:r>
            <a:r>
              <a:rPr lang="en-US" sz="2299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2299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ініціативи</a:t>
            </a:r>
            <a:endParaRPr lang="en-US" sz="2299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19"/>
              </a:lnSpc>
              <a:spcBef>
                <a:spcPct val="0"/>
              </a:spcBef>
            </a:pPr>
            <a:endParaRPr lang="en-US" sz="2299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62200" y="1469323"/>
            <a:ext cx="6450970" cy="1944940"/>
            <a:chOff x="0" y="0"/>
            <a:chExt cx="1699021" cy="5122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99021" cy="512247"/>
            </a:xfrm>
            <a:custGeom>
              <a:avLst/>
              <a:gdLst/>
              <a:ahLst/>
              <a:cxnLst/>
              <a:rect l="l" t="t" r="r" b="b"/>
              <a:pathLst>
                <a:path w="1699021" h="512247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451041"/>
                  </a:lnTo>
                  <a:cubicBezTo>
                    <a:pt x="1699021" y="484845"/>
                    <a:pt x="1671618" y="512247"/>
                    <a:pt x="1637815" y="512247"/>
                  </a:cubicBezTo>
                  <a:lnTo>
                    <a:pt x="61206" y="512247"/>
                  </a:lnTo>
                  <a:cubicBezTo>
                    <a:pt x="44973" y="512247"/>
                    <a:pt x="29405" y="505799"/>
                    <a:pt x="17927" y="494321"/>
                  </a:cubicBezTo>
                  <a:cubicBezTo>
                    <a:pt x="6448" y="482842"/>
                    <a:pt x="0" y="467274"/>
                    <a:pt x="0" y="451041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699021" cy="5503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1 012 500 ГРН — ГРАНТИ ДЛЯ ЖІНОЧИХ ТА ФЕМІНІСТИЧНИХ ОРГАНІЗАЦІЙ (ZMINA)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896600" y="344644"/>
            <a:ext cx="7404849" cy="9220200"/>
            <a:chOff x="-367586" y="-504878"/>
            <a:chExt cx="2042729" cy="2704567"/>
          </a:xfrm>
        </p:grpSpPr>
        <p:sp>
          <p:nvSpPr>
            <p:cNvPr id="6" name="Freeform 6"/>
            <p:cNvSpPr/>
            <p:nvPr/>
          </p:nvSpPr>
          <p:spPr>
            <a:xfrm>
              <a:off x="-367586" y="-504878"/>
              <a:ext cx="2042729" cy="2704567"/>
            </a:xfrm>
            <a:custGeom>
              <a:avLst/>
              <a:gdLst/>
              <a:ahLst/>
              <a:cxnLst/>
              <a:rect l="l" t="t" r="r" b="b"/>
              <a:pathLst>
                <a:path w="1699021" h="1993032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931826"/>
                  </a:lnTo>
                  <a:cubicBezTo>
                    <a:pt x="1699021" y="1965630"/>
                    <a:pt x="1671618" y="1993032"/>
                    <a:pt x="1637815" y="1993032"/>
                  </a:cubicBezTo>
                  <a:lnTo>
                    <a:pt x="61206" y="1993032"/>
                  </a:lnTo>
                  <a:cubicBezTo>
                    <a:pt x="44973" y="1993032"/>
                    <a:pt x="29405" y="1986584"/>
                    <a:pt x="17927" y="1975106"/>
                  </a:cubicBezTo>
                  <a:cubicBezTo>
                    <a:pt x="6448" y="1963627"/>
                    <a:pt x="0" y="1948059"/>
                    <a:pt x="0" y="1931826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176576" y="-217409"/>
              <a:ext cx="1699021" cy="20311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Діяльність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бути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спрямована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захист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свобод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або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покращення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доступу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послуг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можливостей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створення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ефективної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системи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суспільстві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зміцнення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захищеності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економічної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спроможності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жінок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боротьбу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гендерно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зумовленим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насильством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тощо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ДЕДЛАЙН:23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грудня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2024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8965" y="17781"/>
            <a:ext cx="1374603" cy="1451542"/>
            <a:chOff x="0" y="0"/>
            <a:chExt cx="1832804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66503" y="0"/>
              <a:ext cx="1699797" cy="2230967"/>
              <a:chOff x="0" y="0"/>
              <a:chExt cx="619281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61928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19281" h="812800">
                    <a:moveTo>
                      <a:pt x="206538" y="793731"/>
                    </a:moveTo>
                    <a:cubicBezTo>
                      <a:pt x="238287" y="805245"/>
                      <a:pt x="274382" y="812800"/>
                      <a:pt x="309807" y="812800"/>
                    </a:cubicBezTo>
                    <a:cubicBezTo>
                      <a:pt x="345234" y="812800"/>
                      <a:pt x="379323" y="806323"/>
                      <a:pt x="410737" y="794809"/>
                    </a:cubicBezTo>
                    <a:cubicBezTo>
                      <a:pt x="411406" y="794450"/>
                      <a:pt x="412074" y="794450"/>
                      <a:pt x="412742" y="794090"/>
                    </a:cubicBezTo>
                    <a:cubicBezTo>
                      <a:pt x="530716" y="748035"/>
                      <a:pt x="617610" y="626421"/>
                      <a:pt x="619281" y="484298"/>
                    </a:cubicBezTo>
                    <a:lnTo>
                      <a:pt x="619281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671" y="627140"/>
                      <a:pt x="87227" y="748755"/>
                      <a:pt x="206538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619281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3"/>
              <a:ext cx="1832804" cy="14167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23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-53966" y="8142314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2620667" y="4586738"/>
            <a:ext cx="5904000" cy="4572000"/>
          </a:xfrm>
          <a:custGeom>
            <a:avLst/>
            <a:gdLst/>
            <a:ahLst/>
            <a:cxnLst/>
            <a:rect l="l" t="t" r="r" b="b"/>
            <a:pathLst>
              <a:path w="8908144" h="5010831">
                <a:moveTo>
                  <a:pt x="0" y="0"/>
                </a:moveTo>
                <a:lnTo>
                  <a:pt x="8908144" y="0"/>
                </a:lnTo>
                <a:lnTo>
                  <a:pt x="8908144" y="5010831"/>
                </a:lnTo>
                <a:lnTo>
                  <a:pt x="0" y="50108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 dirty="0"/>
          </a:p>
        </p:txBody>
      </p:sp>
      <p:sp>
        <p:nvSpPr>
          <p:cNvPr id="16" name="TextBox 16"/>
          <p:cNvSpPr txBox="1"/>
          <p:nvPr/>
        </p:nvSpPr>
        <p:spPr>
          <a:xfrm>
            <a:off x="13335000" y="6981604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1-012-500-grn-granty-dlya-zhinochyh-ta-feministychnyh-organizatsij-zmina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do-1-012-500-grn-granty-dlya-zhinochyh-ta-feministychnyh-organizatsij-zmina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362200" y="9856618"/>
            <a:ext cx="7468939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Соціальний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розвиток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демократичні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ініціативи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19"/>
              </a:lnSpc>
              <a:spcBef>
                <a:spcPct val="0"/>
              </a:spcBef>
            </a:pPr>
            <a:endParaRPr lang="en-US" sz="2299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67806" y="286593"/>
            <a:ext cx="7110205" cy="9505108"/>
            <a:chOff x="66258" y="-484424"/>
            <a:chExt cx="1699021" cy="2745376"/>
          </a:xfrm>
        </p:grpSpPr>
        <p:sp>
          <p:nvSpPr>
            <p:cNvPr id="3" name="Freeform 3"/>
            <p:cNvSpPr/>
            <p:nvPr/>
          </p:nvSpPr>
          <p:spPr>
            <a:xfrm>
              <a:off x="66258" y="-464409"/>
              <a:ext cx="1699021" cy="2725361"/>
            </a:xfrm>
            <a:custGeom>
              <a:avLst/>
              <a:gdLst/>
              <a:ahLst/>
              <a:cxnLst/>
              <a:rect l="l" t="t" r="r" b="b"/>
              <a:pathLst>
                <a:path w="1699021" h="1976436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915230"/>
                  </a:lnTo>
                  <a:cubicBezTo>
                    <a:pt x="1699021" y="1949033"/>
                    <a:pt x="1671618" y="1976436"/>
                    <a:pt x="1637815" y="1976436"/>
                  </a:cubicBezTo>
                  <a:lnTo>
                    <a:pt x="61206" y="1976436"/>
                  </a:lnTo>
                  <a:cubicBezTo>
                    <a:pt x="27403" y="1976436"/>
                    <a:pt x="0" y="1949033"/>
                    <a:pt x="0" y="1915230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6258" y="-484424"/>
              <a:ext cx="1699021" cy="21072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Його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зростання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міжнародного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обігу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різноманіття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європейських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літературних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творів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промоція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практик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читання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європейського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мовного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різноманіття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професії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літературних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перекладачів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зростання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конкуренції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книжкового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сектору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можуть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здобути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спрямовані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переклад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видавництво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дистрибуцію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промоцію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щонайменше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5-ти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творів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європейської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художньої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літератури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Russo One"/>
                  <a:cs typeface="Russo One"/>
                  <a:sym typeface="Russo One"/>
                </a:rPr>
                <a:t>ДЕДЛАЙН: 10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Russo One"/>
                  <a:cs typeface="Russo One"/>
                  <a:sym typeface="Russo One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Russo One"/>
                  <a:cs typeface="Russo One"/>
                  <a:sym typeface="Russo One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Russo One"/>
                  <a:cs typeface="Russo One"/>
                  <a:sym typeface="Russo One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913600" y="1234177"/>
            <a:ext cx="6450970" cy="1711206"/>
            <a:chOff x="0" y="-16028"/>
            <a:chExt cx="1699021" cy="4506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9021" cy="412588"/>
            </a:xfrm>
            <a:custGeom>
              <a:avLst/>
              <a:gdLst/>
              <a:ahLst/>
              <a:cxnLst/>
              <a:rect l="l" t="t" r="r" b="b"/>
              <a:pathLst>
                <a:path w="1699021" h="412588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51382"/>
                  </a:lnTo>
                  <a:cubicBezTo>
                    <a:pt x="1699021" y="367615"/>
                    <a:pt x="1692572" y="383183"/>
                    <a:pt x="1681094" y="394661"/>
                  </a:cubicBezTo>
                  <a:cubicBezTo>
                    <a:pt x="1669616" y="406139"/>
                    <a:pt x="1654047" y="412588"/>
                    <a:pt x="1637815" y="412588"/>
                  </a:cubicBezTo>
                  <a:lnTo>
                    <a:pt x="61206" y="412588"/>
                  </a:lnTo>
                  <a:cubicBezTo>
                    <a:pt x="27403" y="412588"/>
                    <a:pt x="0" y="385185"/>
                    <a:pt x="0" y="351382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6028"/>
              <a:ext cx="1699021" cy="45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ГРАНТИ ДЛЯ КНИГОВИДАВЦІВ “ПОШИРЕННЯ ЄВРОПЕЙСЬКИХ ЛІТЕРАТУРНИХ ТВОРІВ” (КРЕАТИВНА ЄВРОПА)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167615" y="8059625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2" tooltip="https://chaszmin.com.ua/granty-dlya-knygovydavtsiv-poshyrennya-yevropejskyh-literaturnyh-tvoriv-kreatyvna-yevropa/"/>
              </a:rPr>
              <a:t>Деталі</a:t>
            </a:r>
            <a:r>
              <a:rPr lang="en-US" sz="2400" u="sng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2" tooltip="https://chaszmin.com.ua/granty-dlya-knygovydavtsiv-poshyrennya-yevropejskyh-literaturnyh-tvoriv-kreatyvna-yevropa/"/>
              </a:rPr>
              <a:t>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29222"/>
            <a:ext cx="1562612" cy="1537324"/>
            <a:chOff x="0" y="0"/>
            <a:chExt cx="2083482" cy="2230967"/>
          </a:xfrm>
        </p:grpSpPr>
        <p:grpSp>
          <p:nvGrpSpPr>
            <p:cNvPr id="10" name="Group 10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0" y="437582"/>
              <a:ext cx="2083482" cy="1337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24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2784181" y="3834287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151758" h="4585364">
                <a:moveTo>
                  <a:pt x="0" y="0"/>
                </a:moveTo>
                <a:lnTo>
                  <a:pt x="8151757" y="0"/>
                </a:lnTo>
                <a:lnTo>
                  <a:pt x="8151757" y="4585364"/>
                </a:lnTo>
                <a:lnTo>
                  <a:pt x="0" y="45853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Freeform 16"/>
          <p:cNvSpPr/>
          <p:nvPr/>
        </p:nvSpPr>
        <p:spPr>
          <a:xfrm>
            <a:off x="304556" y="7838696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7" name="TextBox 17"/>
          <p:cNvSpPr txBox="1"/>
          <p:nvPr/>
        </p:nvSpPr>
        <p:spPr>
          <a:xfrm>
            <a:off x="4648200" y="9550223"/>
            <a:ext cx="2981771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Культура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туризм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06866" y="522020"/>
            <a:ext cx="6474218" cy="1820675"/>
            <a:chOff x="-30398" y="33363"/>
            <a:chExt cx="1705144" cy="479519"/>
          </a:xfrm>
        </p:grpSpPr>
        <p:sp>
          <p:nvSpPr>
            <p:cNvPr id="3" name="Freeform 3"/>
            <p:cNvSpPr/>
            <p:nvPr/>
          </p:nvSpPr>
          <p:spPr>
            <a:xfrm>
              <a:off x="-24275" y="37290"/>
              <a:ext cx="1699021" cy="441419"/>
            </a:xfrm>
            <a:custGeom>
              <a:avLst/>
              <a:gdLst/>
              <a:ahLst/>
              <a:cxnLst/>
              <a:rect l="l" t="t" r="r" b="b"/>
              <a:pathLst>
                <a:path w="1699021" h="441419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80213"/>
                  </a:lnTo>
                  <a:cubicBezTo>
                    <a:pt x="1699021" y="414017"/>
                    <a:pt x="1671618" y="441419"/>
                    <a:pt x="1637815" y="441419"/>
                  </a:cubicBezTo>
                  <a:lnTo>
                    <a:pt x="61206" y="441419"/>
                  </a:lnTo>
                  <a:cubicBezTo>
                    <a:pt x="44973" y="441419"/>
                    <a:pt x="29405" y="434971"/>
                    <a:pt x="17927" y="423493"/>
                  </a:cubicBezTo>
                  <a:cubicBezTo>
                    <a:pt x="6448" y="412014"/>
                    <a:pt x="0" y="396446"/>
                    <a:pt x="0" y="380213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30398" y="33363"/>
              <a:ext cx="1699021" cy="479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2 000 000 ЄВРО — ГРАНТОВИЙ КОНКУРС У СФЕРІ КУЛЬТУРИ “ЄВРОПЕЙСЬКІ ПРОЄКТИ СПІВПРАЦІ 2025” (“КРЕАТИВНА ЄВРОПА”)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981042" y="311561"/>
            <a:ext cx="7166678" cy="9453420"/>
            <a:chOff x="0" y="-422812"/>
            <a:chExt cx="1719030" cy="2689287"/>
          </a:xfrm>
        </p:grpSpPr>
        <p:sp>
          <p:nvSpPr>
            <p:cNvPr id="6" name="Freeform 6"/>
            <p:cNvSpPr/>
            <p:nvPr/>
          </p:nvSpPr>
          <p:spPr>
            <a:xfrm>
              <a:off x="0" y="-422812"/>
              <a:ext cx="1699021" cy="2689287"/>
            </a:xfrm>
            <a:custGeom>
              <a:avLst/>
              <a:gdLst/>
              <a:ahLst/>
              <a:cxnLst/>
              <a:rect l="l" t="t" r="r" b="b"/>
              <a:pathLst>
                <a:path w="1699021" h="1993032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931826"/>
                  </a:lnTo>
                  <a:cubicBezTo>
                    <a:pt x="1699021" y="1965630"/>
                    <a:pt x="1671618" y="1993032"/>
                    <a:pt x="1637815" y="1993032"/>
                  </a:cubicBezTo>
                  <a:lnTo>
                    <a:pt x="61206" y="1993032"/>
                  </a:lnTo>
                  <a:cubicBezTo>
                    <a:pt x="44973" y="1993032"/>
                    <a:pt x="29405" y="1986584"/>
                    <a:pt x="17927" y="1975106"/>
                  </a:cubicBezTo>
                  <a:cubicBezTo>
                    <a:pt x="6448" y="1963627"/>
                    <a:pt x="0" y="1948059"/>
                    <a:pt x="0" y="1931826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0009" y="-218497"/>
              <a:ext cx="1699021" cy="20311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Цей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конкурс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частиною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ЄС «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Креативна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» у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підпрограмі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«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» і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має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посилення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міжнародної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співпраці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креативних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секторах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шляхом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фінансування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інноваційних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впливових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проєктів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Його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метою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сприяння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створенню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поширенню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європейського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культурного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контенту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а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також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заохочення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експериментів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й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інноваційних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практик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Відкрито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всіх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креативних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секторів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зосереджуються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тільки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аудіовізуальному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контенті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або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включають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лише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організації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аудіовізуального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сектора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допускаються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ДЕДЛАЙН: 13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травня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2025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року</a:t>
              </a: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173200" y="8473511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2" tooltip="https://chaszmin.com.ua/do-2-000-000-yevro-grantovyj-konkurs-u-sferi-kultury-yevropejski-proyekty-spivpratsi-2025-kreatyvna-yevropa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2" tooltip="https://chaszmin.com.ua/do-2-000-000-yevro-grantovyj-konkurs-u-sferi-kultury-yevropejski-proyekty-spivpratsi-2025-kreatyvna-yevropa/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-35859" y="2790"/>
            <a:ext cx="1562612" cy="1574230"/>
            <a:chOff x="0" y="0"/>
            <a:chExt cx="2083482" cy="2230967"/>
          </a:xfrm>
        </p:grpSpPr>
        <p:grpSp>
          <p:nvGrpSpPr>
            <p:cNvPr id="10" name="Group 10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0" y="437583"/>
              <a:ext cx="2083482" cy="13063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25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3425583" y="3944235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138837" h="4578096">
                <a:moveTo>
                  <a:pt x="0" y="0"/>
                </a:moveTo>
                <a:lnTo>
                  <a:pt x="8138837" y="0"/>
                </a:lnTo>
                <a:lnTo>
                  <a:pt x="8138837" y="4578096"/>
                </a:lnTo>
                <a:lnTo>
                  <a:pt x="0" y="45780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Freeform 16"/>
          <p:cNvSpPr/>
          <p:nvPr/>
        </p:nvSpPr>
        <p:spPr>
          <a:xfrm>
            <a:off x="0" y="8103242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7" name="TextBox 17"/>
          <p:cNvSpPr txBox="1"/>
          <p:nvPr/>
        </p:nvSpPr>
        <p:spPr>
          <a:xfrm>
            <a:off x="4490667" y="9764980"/>
            <a:ext cx="3773832" cy="800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Культура</a:t>
            </a:r>
            <a:r>
              <a:rPr lang="en-US" sz="2299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2299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sz="2299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2299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туризм</a:t>
            </a:r>
            <a:endParaRPr lang="en-US" sz="2299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19"/>
              </a:lnSpc>
              <a:spcBef>
                <a:spcPct val="0"/>
              </a:spcBef>
            </a:pPr>
            <a:endParaRPr lang="en-US" sz="2299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53800" y="-647700"/>
            <a:ext cx="6877501" cy="11289009"/>
            <a:chOff x="50987" y="-410810"/>
            <a:chExt cx="1699021" cy="2031132"/>
          </a:xfrm>
        </p:grpSpPr>
        <p:sp>
          <p:nvSpPr>
            <p:cNvPr id="3" name="Freeform 3"/>
            <p:cNvSpPr/>
            <p:nvPr/>
          </p:nvSpPr>
          <p:spPr>
            <a:xfrm>
              <a:off x="50987" y="-229058"/>
              <a:ext cx="1699021" cy="1562130"/>
            </a:xfrm>
            <a:custGeom>
              <a:avLst/>
              <a:gdLst/>
              <a:ahLst/>
              <a:cxnLst/>
              <a:rect l="l" t="t" r="r" b="b"/>
              <a:pathLst>
                <a:path w="1699021" h="1993032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931826"/>
                  </a:lnTo>
                  <a:cubicBezTo>
                    <a:pt x="1699021" y="1965630"/>
                    <a:pt x="1671618" y="1993032"/>
                    <a:pt x="1637815" y="1993032"/>
                  </a:cubicBezTo>
                  <a:lnTo>
                    <a:pt x="61206" y="1993032"/>
                  </a:lnTo>
                  <a:cubicBezTo>
                    <a:pt x="44973" y="1993032"/>
                    <a:pt x="29405" y="1986584"/>
                    <a:pt x="17927" y="1975106"/>
                  </a:cubicBezTo>
                  <a:cubicBezTo>
                    <a:pt x="6448" y="1963627"/>
                    <a:pt x="0" y="1948059"/>
                    <a:pt x="0" y="1931826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0987" y="-410810"/>
              <a:ext cx="1699021" cy="20311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Програма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«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Стійкість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суспільства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через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культуру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»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Українського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культурного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фонду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(УКФ)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створена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щоб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підтримати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проєкти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які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допомагають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долати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культурні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бар’єри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зберігати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єдність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розвивати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культурну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спадщину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корінних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народів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України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сприяти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створенню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інклюзивного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культурно-мистецького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продукту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 А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людям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з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інвалідністю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–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надають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можливості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для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розвитку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потенціалу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           ДЕДЛАЙН: 31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196493" y="6743700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2" tooltip="https://chaszmin.com.ua/do-1-000-000-grn-grantova-programa-stijkist-suspilstva-cherez-kulturu-ukf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2" tooltip="https://chaszmin.com.ua/do-1-000-000-grn-grantova-programa-stijkist-suspilstva-cherez-kulturu-ukf/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3047634" y="821186"/>
            <a:ext cx="6450970" cy="1720547"/>
            <a:chOff x="0" y="0"/>
            <a:chExt cx="1699021" cy="4531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9021" cy="453148"/>
            </a:xfrm>
            <a:custGeom>
              <a:avLst/>
              <a:gdLst/>
              <a:ahLst/>
              <a:cxnLst/>
              <a:rect l="l" t="t" r="r" b="b"/>
              <a:pathLst>
                <a:path w="1699021" h="453148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91942"/>
                  </a:lnTo>
                  <a:cubicBezTo>
                    <a:pt x="1699021" y="425745"/>
                    <a:pt x="1671618" y="453148"/>
                    <a:pt x="1637815" y="453148"/>
                  </a:cubicBezTo>
                  <a:lnTo>
                    <a:pt x="61206" y="453148"/>
                  </a:lnTo>
                  <a:cubicBezTo>
                    <a:pt x="44973" y="453148"/>
                    <a:pt x="29405" y="446700"/>
                    <a:pt x="17927" y="435221"/>
                  </a:cubicBezTo>
                  <a:cubicBezTo>
                    <a:pt x="6448" y="423743"/>
                    <a:pt x="0" y="408175"/>
                    <a:pt x="0" y="391942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699021" cy="491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1 000 000 ГРН — ГРАНТОВА ПРОГРАМА “СТІЙКІСТЬ СУСПІЛЬСТВА ЧЕРЕЗ КУЛЬТУРУ” (УКФ)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16119" y="-371727"/>
            <a:ext cx="18347420" cy="1509824"/>
            <a:chOff x="-22455336" y="-130721"/>
            <a:chExt cx="24463219" cy="2013099"/>
          </a:xfrm>
        </p:grpSpPr>
        <p:grpSp>
          <p:nvGrpSpPr>
            <p:cNvPr id="10" name="Group 10"/>
            <p:cNvGrpSpPr/>
            <p:nvPr/>
          </p:nvGrpSpPr>
          <p:grpSpPr>
            <a:xfrm>
              <a:off x="-22339996" y="-130721"/>
              <a:ext cx="24347879" cy="2013099"/>
              <a:chOff x="-8166592" y="-47625"/>
              <a:chExt cx="8870574" cy="73342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-8166592" y="130989"/>
                <a:ext cx="703982" cy="554811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-22455336" y="364915"/>
              <a:ext cx="2083482" cy="12415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26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3083493" y="3807574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558320" h="4814055">
                <a:moveTo>
                  <a:pt x="0" y="0"/>
                </a:moveTo>
                <a:lnTo>
                  <a:pt x="8558320" y="0"/>
                </a:lnTo>
                <a:lnTo>
                  <a:pt x="8558320" y="4814055"/>
                </a:lnTo>
                <a:lnTo>
                  <a:pt x="0" y="48140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Freeform 16"/>
          <p:cNvSpPr/>
          <p:nvPr/>
        </p:nvSpPr>
        <p:spPr>
          <a:xfrm>
            <a:off x="0" y="7931473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7" name="TextBox 17"/>
          <p:cNvSpPr txBox="1"/>
          <p:nvPr/>
        </p:nvSpPr>
        <p:spPr>
          <a:xfrm>
            <a:off x="2615519" y="9652376"/>
            <a:ext cx="7315200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400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Культура</a:t>
            </a:r>
            <a:r>
              <a:rPr lang="en-US" sz="2400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2400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sz="2400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sz="2400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туризм</a:t>
            </a:r>
            <a:endParaRPr lang="en-US" sz="2400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20"/>
              </a:lnSpc>
              <a:spcBef>
                <a:spcPct val="0"/>
              </a:spcBef>
            </a:pPr>
            <a:endParaRPr lang="en-US" sz="2300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430000" y="293461"/>
            <a:ext cx="6908170" cy="9574439"/>
            <a:chOff x="-27690" y="-449052"/>
            <a:chExt cx="1699021" cy="2709333"/>
          </a:xfrm>
        </p:grpSpPr>
        <p:sp>
          <p:nvSpPr>
            <p:cNvPr id="3" name="Freeform 3"/>
            <p:cNvSpPr/>
            <p:nvPr/>
          </p:nvSpPr>
          <p:spPr>
            <a:xfrm>
              <a:off x="-27690" y="-449052"/>
              <a:ext cx="1699021" cy="2709333"/>
            </a:xfrm>
            <a:custGeom>
              <a:avLst/>
              <a:gdLst/>
              <a:ahLst/>
              <a:cxnLst/>
              <a:rect l="l" t="t" r="r" b="b"/>
              <a:pathLst>
                <a:path w="1699021" h="2080835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019629"/>
                  </a:lnTo>
                  <a:cubicBezTo>
                    <a:pt x="1699021" y="2053432"/>
                    <a:pt x="1671618" y="2080835"/>
                    <a:pt x="1637815" y="2080835"/>
                  </a:cubicBezTo>
                  <a:lnTo>
                    <a:pt x="61206" y="2080835"/>
                  </a:lnTo>
                  <a:cubicBezTo>
                    <a:pt x="44973" y="2080835"/>
                    <a:pt x="29405" y="2074386"/>
                    <a:pt x="17927" y="2062908"/>
                  </a:cubicBezTo>
                  <a:cubicBezTo>
                    <a:pt x="6448" y="2051430"/>
                    <a:pt x="0" y="2035862"/>
                    <a:pt x="0" y="2019629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27690" y="-80249"/>
              <a:ext cx="1699021" cy="2118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ініціативи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допомогти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установам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спадщини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дослідницьким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організаціям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іншим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фахівцям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різного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розміру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й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напрямів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працювати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їхніми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цифровими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об’єктами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більш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видимий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взаємопов’язаний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гармонізований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обґрунтований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спосіб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дозволить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їм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успішно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справлятися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викликами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ставить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цифровий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перехід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секторі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Хмара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спадщини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прагнутиме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додати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новий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цифровий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вимір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збереження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консервації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реставрації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популяризації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спадщини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забезпечуючи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передові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технології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оцифровки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артефактів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дослідж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>
                <a:lnSpc>
                  <a:spcPts val="2659"/>
                </a:lnSpc>
              </a:pPr>
              <a:r>
                <a:rPr lang="ru-RU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                  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ДЕДЛАЙН: 22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січня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2025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року</a:t>
              </a: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810000" y="631060"/>
            <a:ext cx="6530082" cy="1827793"/>
            <a:chOff x="-555329" y="180772"/>
            <a:chExt cx="1719857" cy="481394"/>
          </a:xfrm>
        </p:grpSpPr>
        <p:sp>
          <p:nvSpPr>
            <p:cNvPr id="6" name="Freeform 6"/>
            <p:cNvSpPr/>
            <p:nvPr/>
          </p:nvSpPr>
          <p:spPr>
            <a:xfrm>
              <a:off x="-555329" y="180772"/>
              <a:ext cx="1699021" cy="412588"/>
            </a:xfrm>
            <a:custGeom>
              <a:avLst/>
              <a:gdLst/>
              <a:ahLst/>
              <a:cxnLst/>
              <a:rect l="l" t="t" r="r" b="b"/>
              <a:pathLst>
                <a:path w="1699021" h="412588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51382"/>
                  </a:lnTo>
                  <a:cubicBezTo>
                    <a:pt x="1699021" y="367615"/>
                    <a:pt x="1692572" y="383183"/>
                    <a:pt x="1681094" y="394661"/>
                  </a:cubicBezTo>
                  <a:cubicBezTo>
                    <a:pt x="1669616" y="406139"/>
                    <a:pt x="1654047" y="412588"/>
                    <a:pt x="1637815" y="412588"/>
                  </a:cubicBezTo>
                  <a:lnTo>
                    <a:pt x="61206" y="412588"/>
                  </a:lnTo>
                  <a:cubicBezTo>
                    <a:pt x="27403" y="412588"/>
                    <a:pt x="0" y="385185"/>
                    <a:pt x="0" y="351382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534493" y="211478"/>
              <a:ext cx="1699021" cy="45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4 000 000 ЄВРО — ГРАНТ НА ІННОВАЦІЙНІ ІНСТРУМЕНТИ У СФЕРІ КУЛЬТУРНОЇ СПАДЩИНИ (ECCCH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562612" cy="1496179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3"/>
              <a:ext cx="2083482" cy="13744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27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3412801" y="3832231"/>
            <a:ext cx="5976000" cy="4536000"/>
          </a:xfrm>
          <a:custGeom>
            <a:avLst/>
            <a:gdLst/>
            <a:ahLst/>
            <a:cxnLst/>
            <a:rect l="l" t="t" r="r" b="b"/>
            <a:pathLst>
              <a:path w="9770366" h="5497979">
                <a:moveTo>
                  <a:pt x="0" y="0"/>
                </a:moveTo>
                <a:lnTo>
                  <a:pt x="9770366" y="0"/>
                </a:lnTo>
                <a:lnTo>
                  <a:pt x="9770366" y="5497979"/>
                </a:lnTo>
                <a:lnTo>
                  <a:pt x="0" y="54979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0" y="8123712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554200" y="7223743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4-000-000-yevro-grant-na-innovatsijni-instrumenty-u-sferi-kulturnoyi-spadshhyny-eccch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do-4-000-000-yevro-grant-na-innovatsijni-instrumenty-u-sferi-kulturnoyi-spadshhyny-eccch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412801" y="9128984"/>
            <a:ext cx="4255303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Культура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туризм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03799" y="492740"/>
            <a:ext cx="6484201" cy="9451360"/>
            <a:chOff x="-8752" y="-339833"/>
            <a:chExt cx="1707773" cy="2713097"/>
          </a:xfrm>
        </p:grpSpPr>
        <p:sp>
          <p:nvSpPr>
            <p:cNvPr id="3" name="Freeform 3"/>
            <p:cNvSpPr/>
            <p:nvPr/>
          </p:nvSpPr>
          <p:spPr>
            <a:xfrm>
              <a:off x="-8752" y="-339833"/>
              <a:ext cx="1699021" cy="2713097"/>
            </a:xfrm>
            <a:custGeom>
              <a:avLst/>
              <a:gdLst/>
              <a:ahLst/>
              <a:cxnLst/>
              <a:rect l="l" t="t" r="r" b="b"/>
              <a:pathLst>
                <a:path w="1699021" h="2102331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041125"/>
                  </a:lnTo>
                  <a:cubicBezTo>
                    <a:pt x="1699021" y="2057358"/>
                    <a:pt x="1692572" y="2072926"/>
                    <a:pt x="1681094" y="2084404"/>
                  </a:cubicBezTo>
                  <a:cubicBezTo>
                    <a:pt x="1669616" y="2095882"/>
                    <a:pt x="1654047" y="2102331"/>
                    <a:pt x="1637815" y="2102331"/>
                  </a:cubicBezTo>
                  <a:lnTo>
                    <a:pt x="61206" y="2102331"/>
                  </a:lnTo>
                  <a:cubicBezTo>
                    <a:pt x="44973" y="2102331"/>
                    <a:pt x="29405" y="2095882"/>
                    <a:pt x="17927" y="2084404"/>
                  </a:cubicBezTo>
                  <a:cubicBezTo>
                    <a:pt x="6448" y="2072926"/>
                    <a:pt x="0" y="2057358"/>
                    <a:pt x="0" y="2041125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pPr algn="ctr"/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Конкурс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короткометражних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фільмів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кінематографістів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кінематографісток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Спільно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RIBBON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Decentralized Pictures (DCP),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Група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Кінотрон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запрошує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кінематографістів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/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подавати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заявки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фінансування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ігрових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документальних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або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анімаційних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короткометражних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“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Повний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Короткий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”.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той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час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продовжує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боротьбу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російською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агресією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ініціатива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можливість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посилити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голоси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авторів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саме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зараз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формують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обличчя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країни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кіномапі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світу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endParaRPr lang="ru-UA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699021" cy="21404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ДЕДЛАЙН: 31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січня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2025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року</a:t>
              </a: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225486" y="492740"/>
            <a:ext cx="6450970" cy="1711206"/>
            <a:chOff x="0" y="0"/>
            <a:chExt cx="1699021" cy="4506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9021" cy="412588"/>
            </a:xfrm>
            <a:custGeom>
              <a:avLst/>
              <a:gdLst/>
              <a:ahLst/>
              <a:cxnLst/>
              <a:rect l="l" t="t" r="r" b="b"/>
              <a:pathLst>
                <a:path w="1699021" h="412588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51382"/>
                  </a:lnTo>
                  <a:cubicBezTo>
                    <a:pt x="1699021" y="367615"/>
                    <a:pt x="1692572" y="383183"/>
                    <a:pt x="1681094" y="394661"/>
                  </a:cubicBezTo>
                  <a:cubicBezTo>
                    <a:pt x="1669616" y="406139"/>
                    <a:pt x="1654047" y="412588"/>
                    <a:pt x="1637815" y="412588"/>
                  </a:cubicBezTo>
                  <a:lnTo>
                    <a:pt x="61206" y="412588"/>
                  </a:lnTo>
                  <a:cubicBezTo>
                    <a:pt x="27403" y="412588"/>
                    <a:pt x="0" y="385185"/>
                    <a:pt x="0" y="351382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699021" cy="45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20 000 ДОЛ — ГРАНТИ НА СТВОРЕННЯ КОРОТКОМЕТРАЖНИХ ФІЛЬМІВ ДЛЯ УКРАЇНСЬКИХ КІНЕМАТОГРАФІСТІВ (КІНОТРОН)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85326" y="-495253"/>
            <a:ext cx="18316627" cy="1904955"/>
            <a:chOff x="-22414278" y="-130721"/>
            <a:chExt cx="24422161" cy="2539940"/>
          </a:xfrm>
        </p:grpSpPr>
        <p:grpSp>
          <p:nvGrpSpPr>
            <p:cNvPr id="9" name="Group 9"/>
            <p:cNvGrpSpPr/>
            <p:nvPr/>
          </p:nvGrpSpPr>
          <p:grpSpPr>
            <a:xfrm>
              <a:off x="-22338678" y="-130721"/>
              <a:ext cx="24346561" cy="2539940"/>
              <a:chOff x="-8166112" y="-47625"/>
              <a:chExt cx="8870094" cy="925367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-8166112" y="192954"/>
                <a:ext cx="703982" cy="684788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 dirty="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-22414278" y="746524"/>
              <a:ext cx="2083482" cy="12415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28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2997631" y="3537536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9169002" h="5157564">
                <a:moveTo>
                  <a:pt x="0" y="0"/>
                </a:moveTo>
                <a:lnTo>
                  <a:pt x="9169002" y="0"/>
                </a:lnTo>
                <a:lnTo>
                  <a:pt x="9169002" y="5157563"/>
                </a:lnTo>
                <a:lnTo>
                  <a:pt x="0" y="51575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-71872" y="8218726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9" y="0"/>
                </a:lnTo>
                <a:lnTo>
                  <a:pt x="2839209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643084" y="7597402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20-000-dol-granty-na-stvorennya-korotkometrazhnyh-filmiv-dlya-ukrayinskyh-kinematografistiv-kinotron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do-20-000-dol-granty-na-stvorennya-korotkometrazhnyh-filmiv-dlya-ukrayinskyh-kinematografistiv-kinotron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958031" y="9682414"/>
            <a:ext cx="5943600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Культура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туризм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218588" y="-87110"/>
            <a:ext cx="7010398" cy="9973361"/>
            <a:chOff x="65157" y="-531074"/>
            <a:chExt cx="1699021" cy="2144399"/>
          </a:xfrm>
        </p:grpSpPr>
        <p:sp>
          <p:nvSpPr>
            <p:cNvPr id="3" name="Freeform 3"/>
            <p:cNvSpPr/>
            <p:nvPr/>
          </p:nvSpPr>
          <p:spPr>
            <a:xfrm>
              <a:off x="65157" y="-426178"/>
              <a:ext cx="1699021" cy="2039503"/>
            </a:xfrm>
            <a:custGeom>
              <a:avLst/>
              <a:gdLst/>
              <a:ahLst/>
              <a:cxnLst/>
              <a:rect l="l" t="t" r="r" b="b"/>
              <a:pathLst>
                <a:path w="1699021" h="1990019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928813"/>
                  </a:lnTo>
                  <a:cubicBezTo>
                    <a:pt x="1699021" y="1962616"/>
                    <a:pt x="1671618" y="1990019"/>
                    <a:pt x="1637815" y="1990019"/>
                  </a:cubicBezTo>
                  <a:lnTo>
                    <a:pt x="61206" y="1990019"/>
                  </a:lnTo>
                  <a:cubicBezTo>
                    <a:pt x="44973" y="1990019"/>
                    <a:pt x="29405" y="1983571"/>
                    <a:pt x="17927" y="1972092"/>
                  </a:cubicBezTo>
                  <a:cubicBezTo>
                    <a:pt x="6448" y="1960614"/>
                    <a:pt x="0" y="1945046"/>
                    <a:pt x="0" y="1928813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94401" y="-531074"/>
              <a:ext cx="1640533" cy="20281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Великим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здобутком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шляху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євроінтеграції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збільшення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обсягів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Європейським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Союзом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сектору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креативних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індустрій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Йдеться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відкриття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можливості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повної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участі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конкурсах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підпрограми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“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Медіа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”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ЄС “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Креативна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”,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передбачено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Річною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Робочою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Програмою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2025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12 </a:t>
              </a:r>
              <a:r>
                <a:rPr lang="en-US" sz="1899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лютого</a:t>
              </a:r>
              <a:r>
                <a:rPr lang="en-US" sz="1899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– 17 </a:t>
              </a:r>
              <a:r>
                <a:rPr lang="en-US" sz="1899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липня</a:t>
              </a:r>
              <a:r>
                <a:rPr lang="en-US" sz="1899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sz="1899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sz="1899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094398" y="670731"/>
            <a:ext cx="7072014" cy="1903234"/>
            <a:chOff x="0" y="0"/>
            <a:chExt cx="1862588" cy="5012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62588" cy="501263"/>
            </a:xfrm>
            <a:custGeom>
              <a:avLst/>
              <a:gdLst/>
              <a:ahLst/>
              <a:cxnLst/>
              <a:rect l="l" t="t" r="r" b="b"/>
              <a:pathLst>
                <a:path w="1862588" h="501263">
                  <a:moveTo>
                    <a:pt x="55831" y="0"/>
                  </a:moveTo>
                  <a:lnTo>
                    <a:pt x="1806757" y="0"/>
                  </a:lnTo>
                  <a:cubicBezTo>
                    <a:pt x="1837592" y="0"/>
                    <a:pt x="1862588" y="24996"/>
                    <a:pt x="1862588" y="55831"/>
                  </a:cubicBezTo>
                  <a:lnTo>
                    <a:pt x="1862588" y="445432"/>
                  </a:lnTo>
                  <a:cubicBezTo>
                    <a:pt x="1862588" y="460240"/>
                    <a:pt x="1856706" y="474440"/>
                    <a:pt x="1846236" y="484911"/>
                  </a:cubicBezTo>
                  <a:cubicBezTo>
                    <a:pt x="1835765" y="495381"/>
                    <a:pt x="1821564" y="501263"/>
                    <a:pt x="1806757" y="501263"/>
                  </a:cubicBezTo>
                  <a:lnTo>
                    <a:pt x="55831" y="501263"/>
                  </a:lnTo>
                  <a:cubicBezTo>
                    <a:pt x="41024" y="501263"/>
                    <a:pt x="26823" y="495381"/>
                    <a:pt x="16353" y="484911"/>
                  </a:cubicBezTo>
                  <a:cubicBezTo>
                    <a:pt x="5882" y="474440"/>
                    <a:pt x="0" y="460240"/>
                    <a:pt x="0" y="445432"/>
                  </a:cubicBezTo>
                  <a:lnTo>
                    <a:pt x="0" y="55831"/>
                  </a:lnTo>
                  <a:cubicBezTo>
                    <a:pt x="0" y="41024"/>
                    <a:pt x="5882" y="26823"/>
                    <a:pt x="16353" y="16353"/>
                  </a:cubicBezTo>
                  <a:cubicBezTo>
                    <a:pt x="26823" y="5882"/>
                    <a:pt x="41024" y="0"/>
                    <a:pt x="55831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862588" cy="5393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ГРАНТОВІ МОЖЛИВОСТІ ДЛЯ МЕДІА, КІНО, ВІДЕОІГОР В РАМКАХ ПРОГРАМИ “КРЕАТИВНА ЄВРОПА”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173200" y="8311820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2" tooltip="https://chaszmin.com.ua/grantovi-mozhlyvosti-dlya-media-kino-videoigor-v-ramkah-programy-kreatyvna-yevropa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2" tooltip="https://chaszmin.com.ua/grantovi-mozhlyvosti-dlya-media-kino-videoigor-v-ramkah-programy-kreatyvna-yevropa/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-26894" y="1"/>
            <a:ext cx="1562612" cy="1486696"/>
            <a:chOff x="0" y="0"/>
            <a:chExt cx="2083482" cy="2230967"/>
          </a:xfrm>
        </p:grpSpPr>
        <p:grpSp>
          <p:nvGrpSpPr>
            <p:cNvPr id="10" name="Group 10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0" y="437583"/>
              <a:ext cx="2083482" cy="13832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29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299414" y="8136012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Freeform 16"/>
          <p:cNvSpPr/>
          <p:nvPr/>
        </p:nvSpPr>
        <p:spPr>
          <a:xfrm>
            <a:off x="3185584" y="3773579"/>
            <a:ext cx="5256000" cy="4536000"/>
          </a:xfrm>
          <a:custGeom>
            <a:avLst/>
            <a:gdLst/>
            <a:ahLst/>
            <a:cxnLst/>
            <a:rect l="l" t="t" r="r" b="b"/>
            <a:pathLst>
              <a:path w="8538852" h="4792431">
                <a:moveTo>
                  <a:pt x="0" y="0"/>
                </a:moveTo>
                <a:lnTo>
                  <a:pt x="8538852" y="0"/>
                </a:lnTo>
                <a:lnTo>
                  <a:pt x="8538852" y="4792431"/>
                </a:lnTo>
                <a:lnTo>
                  <a:pt x="0" y="479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7" name="TextBox 17"/>
          <p:cNvSpPr txBox="1"/>
          <p:nvPr/>
        </p:nvSpPr>
        <p:spPr>
          <a:xfrm>
            <a:off x="4079390" y="9373901"/>
            <a:ext cx="4362194" cy="774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Культура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туризм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079"/>
              </a:lnSpc>
              <a:spcBef>
                <a:spcPct val="0"/>
              </a:spcBef>
            </a:pPr>
            <a:endParaRPr lang="en-US" sz="2199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783992" y="-1"/>
            <a:ext cx="6507668" cy="9755765"/>
            <a:chOff x="-13969" y="-444017"/>
            <a:chExt cx="1713954" cy="1989508"/>
          </a:xfrm>
        </p:grpSpPr>
        <p:sp>
          <p:nvSpPr>
            <p:cNvPr id="3" name="Freeform 3"/>
            <p:cNvSpPr/>
            <p:nvPr/>
          </p:nvSpPr>
          <p:spPr>
            <a:xfrm>
              <a:off x="-13969" y="-345604"/>
              <a:ext cx="1699021" cy="1888028"/>
            </a:xfrm>
            <a:custGeom>
              <a:avLst/>
              <a:gdLst/>
              <a:ahLst/>
              <a:cxnLst/>
              <a:rect l="l" t="t" r="r" b="b"/>
              <a:pathLst>
                <a:path w="1699021" h="1993032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931826"/>
                  </a:lnTo>
                  <a:cubicBezTo>
                    <a:pt x="1699021" y="1965630"/>
                    <a:pt x="1671618" y="1993032"/>
                    <a:pt x="1637815" y="1993032"/>
                  </a:cubicBezTo>
                  <a:lnTo>
                    <a:pt x="61206" y="1993032"/>
                  </a:lnTo>
                  <a:cubicBezTo>
                    <a:pt x="44973" y="1993032"/>
                    <a:pt x="29405" y="1986584"/>
                    <a:pt x="17927" y="1975106"/>
                  </a:cubicBezTo>
                  <a:cubicBezTo>
                    <a:pt x="6448" y="1963627"/>
                    <a:pt x="0" y="1948059"/>
                    <a:pt x="0" y="1931826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964" y="-444017"/>
              <a:ext cx="1699021" cy="19895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EUACI 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ініціатива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фінансується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Європейським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Союзом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урядом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Данії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її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зусиллях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зниження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рівня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корупції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національному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місцевому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рівнях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фаза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розпочалася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січні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2024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зосереджена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ключових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стратегічних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цілях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зниженні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рівня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корупції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просуванні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антикорупційних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реформ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відновленні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постраждалих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війни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територій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особливим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акцентом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прозорість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підзвітність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доброчесність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                  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                           ДЕДЛАЙН:3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лютого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2025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року</a:t>
              </a: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126572" y="701525"/>
            <a:ext cx="6692241" cy="1798738"/>
            <a:chOff x="0" y="-38100"/>
            <a:chExt cx="1762565" cy="473742"/>
          </a:xfrm>
        </p:grpSpPr>
        <p:sp>
          <p:nvSpPr>
            <p:cNvPr id="6" name="Freeform 6"/>
            <p:cNvSpPr/>
            <p:nvPr/>
          </p:nvSpPr>
          <p:spPr>
            <a:xfrm>
              <a:off x="11441" y="-19050"/>
              <a:ext cx="1751124" cy="435642"/>
            </a:xfrm>
            <a:custGeom>
              <a:avLst/>
              <a:gdLst/>
              <a:ahLst/>
              <a:cxnLst/>
              <a:rect l="l" t="t" r="r" b="b"/>
              <a:pathLst>
                <a:path w="1751124" h="435642">
                  <a:moveTo>
                    <a:pt x="59385" y="0"/>
                  </a:moveTo>
                  <a:lnTo>
                    <a:pt x="1691739" y="0"/>
                  </a:lnTo>
                  <a:cubicBezTo>
                    <a:pt x="1707489" y="0"/>
                    <a:pt x="1722593" y="6257"/>
                    <a:pt x="1733730" y="17393"/>
                  </a:cubicBezTo>
                  <a:cubicBezTo>
                    <a:pt x="1744867" y="28530"/>
                    <a:pt x="1751124" y="43635"/>
                    <a:pt x="1751124" y="59385"/>
                  </a:cubicBezTo>
                  <a:lnTo>
                    <a:pt x="1751124" y="376257"/>
                  </a:lnTo>
                  <a:cubicBezTo>
                    <a:pt x="1751124" y="409054"/>
                    <a:pt x="1724536" y="435642"/>
                    <a:pt x="1691739" y="435642"/>
                  </a:cubicBezTo>
                  <a:lnTo>
                    <a:pt x="59385" y="435642"/>
                  </a:lnTo>
                  <a:cubicBezTo>
                    <a:pt x="26588" y="435642"/>
                    <a:pt x="0" y="409054"/>
                    <a:pt x="0" y="376257"/>
                  </a:cubicBezTo>
                  <a:lnTo>
                    <a:pt x="0" y="59385"/>
                  </a:lnTo>
                  <a:cubicBezTo>
                    <a:pt x="0" y="26588"/>
                    <a:pt x="26588" y="0"/>
                    <a:pt x="59385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751123" cy="4737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50 000 ЄВРО – ГРАНТИ НА КУЛЬТУРНІ ПРОЄКТИ ПРО БОРОТЬБУ З КОРУПЦІЄЮ (EUACI)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42582" y="1"/>
            <a:ext cx="1562612" cy="1433762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 dirty="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2"/>
              <a:ext cx="2083482" cy="14343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30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3352800" y="3734063"/>
            <a:ext cx="5904000" cy="4500000"/>
          </a:xfrm>
          <a:custGeom>
            <a:avLst/>
            <a:gdLst/>
            <a:ahLst/>
            <a:cxnLst/>
            <a:rect l="l" t="t" r="r" b="b"/>
            <a:pathLst>
              <a:path w="8054090" h="4530425">
                <a:moveTo>
                  <a:pt x="0" y="0"/>
                </a:moveTo>
                <a:lnTo>
                  <a:pt x="8054090" y="0"/>
                </a:lnTo>
                <a:lnTo>
                  <a:pt x="8054090" y="4530425"/>
                </a:lnTo>
                <a:lnTo>
                  <a:pt x="0" y="4530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0" y="8136579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706600" y="7783918"/>
            <a:ext cx="6590020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50-000-yevro-granty-na-kulturni-proyekty-pro-borotbu-z-koruptsiyeyu-euaci/"/>
              </a:rPr>
              <a:t>Деталі</a:t>
            </a:r>
            <a:r>
              <a:rPr lang="en-US" sz="3919" u="sng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  <a:hlinkClick r:id="rId4" tooltip="https://chaszmin.com.ua/do-50-000-yevro-granty-na-kulturni-proyekty-pro-borotbu-z-koruptsiyeyu-euaci/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733800" y="9526134"/>
            <a:ext cx="4820290" cy="800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 err="1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rPr>
              <a:t>Культура</a:t>
            </a:r>
            <a:r>
              <a:rPr lang="en-US" sz="2300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rPr>
              <a:t> </a:t>
            </a:r>
            <a:r>
              <a:rPr lang="en-US" sz="2300" dirty="0" err="1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rPr>
              <a:t>та</a:t>
            </a:r>
            <a:r>
              <a:rPr lang="en-US" sz="2300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rPr>
              <a:t> </a:t>
            </a:r>
            <a:r>
              <a:rPr lang="en-US" sz="2300" dirty="0" err="1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rPr>
              <a:t>туризм</a:t>
            </a:r>
            <a:endParaRPr lang="en-US" sz="2300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20"/>
              </a:lnSpc>
              <a:spcBef>
                <a:spcPct val="0"/>
              </a:spcBef>
            </a:pPr>
            <a:endParaRPr lang="en-US" sz="2300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775851" y="802582"/>
            <a:ext cx="6455450" cy="8877686"/>
            <a:chOff x="0" y="-358151"/>
            <a:chExt cx="170020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-358151"/>
              <a:ext cx="1699021" cy="2709333"/>
            </a:xfrm>
            <a:custGeom>
              <a:avLst/>
              <a:gdLst/>
              <a:ahLst/>
              <a:cxnLst/>
              <a:rect l="l" t="t" r="r" b="b"/>
              <a:pathLst>
                <a:path w="1699021" h="1993032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931826"/>
                  </a:lnTo>
                  <a:cubicBezTo>
                    <a:pt x="1699021" y="1965630"/>
                    <a:pt x="1671618" y="1993032"/>
                    <a:pt x="1637815" y="1993032"/>
                  </a:cubicBezTo>
                  <a:lnTo>
                    <a:pt x="61206" y="1993032"/>
                  </a:lnTo>
                  <a:cubicBezTo>
                    <a:pt x="44973" y="1993032"/>
                    <a:pt x="29405" y="1986584"/>
                    <a:pt x="17927" y="1975106"/>
                  </a:cubicBezTo>
                  <a:cubicBezTo>
                    <a:pt x="6448" y="1963627"/>
                    <a:pt x="0" y="1948059"/>
                    <a:pt x="0" y="1931826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80" y="-55730"/>
              <a:ext cx="1699021" cy="1884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Основний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продукт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культурно-мистецький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продукт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(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артоб’єкт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аудіозапис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(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синглу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/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альбому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),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виставка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/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експозиція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відеоконтент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—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відеоролик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вебфільм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відеоблог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телепередача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радіоконтент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—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подкаст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радіопередача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сценарій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вистава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п’єса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партитура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перфоманс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мурали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/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графіті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цифровий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продукт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видання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(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спеціалізоване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/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професійне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сфері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креативних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індустрій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)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концерт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вироби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народних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промислів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ремесел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тощо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).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10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лютого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432537" y="677675"/>
            <a:ext cx="6450970" cy="1832743"/>
            <a:chOff x="0" y="0"/>
            <a:chExt cx="1699021" cy="4826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9021" cy="482698"/>
            </a:xfrm>
            <a:custGeom>
              <a:avLst/>
              <a:gdLst/>
              <a:ahLst/>
              <a:cxnLst/>
              <a:rect l="l" t="t" r="r" b="b"/>
              <a:pathLst>
                <a:path w="1699021" h="482698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421492"/>
                  </a:lnTo>
                  <a:cubicBezTo>
                    <a:pt x="1699021" y="455295"/>
                    <a:pt x="1671618" y="482698"/>
                    <a:pt x="1637815" y="482698"/>
                  </a:cubicBezTo>
                  <a:lnTo>
                    <a:pt x="61206" y="482698"/>
                  </a:lnTo>
                  <a:cubicBezTo>
                    <a:pt x="44973" y="482698"/>
                    <a:pt x="29405" y="476249"/>
                    <a:pt x="17927" y="464771"/>
                  </a:cubicBezTo>
                  <a:cubicBezTo>
                    <a:pt x="6448" y="453293"/>
                    <a:pt x="0" y="437725"/>
                    <a:pt x="0" y="421492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99021" cy="5207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2 000 000 ГРН — ГРАНТ НА СТВОРЕННЯ КУЛЬТУРНОГО ПРОДУКТУ АБО КОНТЕНТУ (УКФ)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392375" y="7512289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2" tooltip="https://chaszmin.com.ua/do-2-000-000-grn-grant-na-stvorennya-kulturnogo-produktu-abo-kontentu-ukf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2" tooltip="https://chaszmin.com.ua/do-2-000-000-grn-grant-na-stvorennya-kulturnogo-produktu-abo-kontentu-ukf/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0" y="-500320"/>
            <a:ext cx="18231301" cy="1975387"/>
            <a:chOff x="-22300510" y="-130721"/>
            <a:chExt cx="24308393" cy="2633850"/>
          </a:xfrm>
        </p:grpSpPr>
        <p:grpSp>
          <p:nvGrpSpPr>
            <p:cNvPr id="10" name="Group 10"/>
            <p:cNvGrpSpPr/>
            <p:nvPr/>
          </p:nvGrpSpPr>
          <p:grpSpPr>
            <a:xfrm>
              <a:off x="-22224917" y="-130721"/>
              <a:ext cx="24232800" cy="2633850"/>
              <a:chOff x="-8124666" y="-47625"/>
              <a:chExt cx="8828648" cy="959581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-8124666" y="211084"/>
                <a:ext cx="703982" cy="700872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-22300510" y="866863"/>
              <a:ext cx="2083482" cy="12415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31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3706022" y="4000500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405676" h="4730428">
                <a:moveTo>
                  <a:pt x="0" y="0"/>
                </a:moveTo>
                <a:lnTo>
                  <a:pt x="8405676" y="0"/>
                </a:lnTo>
                <a:lnTo>
                  <a:pt x="8405676" y="4730429"/>
                </a:lnTo>
                <a:lnTo>
                  <a:pt x="0" y="47304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Freeform 16"/>
          <p:cNvSpPr/>
          <p:nvPr/>
        </p:nvSpPr>
        <p:spPr>
          <a:xfrm>
            <a:off x="348258" y="7838696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7" name="TextBox 17"/>
          <p:cNvSpPr txBox="1"/>
          <p:nvPr/>
        </p:nvSpPr>
        <p:spPr>
          <a:xfrm>
            <a:off x="4572000" y="9598119"/>
            <a:ext cx="3599400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Культура</a:t>
            </a:r>
            <a:r>
              <a:rPr lang="en-US" sz="2300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rPr>
              <a:t> </a:t>
            </a:r>
            <a:r>
              <a:rPr lang="en-US" sz="2300" dirty="0" err="1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rPr>
              <a:t>та</a:t>
            </a:r>
            <a:r>
              <a:rPr lang="en-US" sz="2300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rPr>
              <a:t> </a:t>
            </a:r>
            <a:r>
              <a:rPr lang="en-US" sz="2300" dirty="0" err="1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rPr>
              <a:t>туризм</a:t>
            </a:r>
            <a:endParaRPr lang="en-US" sz="2300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65297" y="759346"/>
            <a:ext cx="6464419" cy="2071898"/>
            <a:chOff x="-379554" y="318343"/>
            <a:chExt cx="1702563" cy="545685"/>
          </a:xfrm>
        </p:grpSpPr>
        <p:sp>
          <p:nvSpPr>
            <p:cNvPr id="3" name="Freeform 3"/>
            <p:cNvSpPr/>
            <p:nvPr/>
          </p:nvSpPr>
          <p:spPr>
            <a:xfrm>
              <a:off x="-379554" y="318343"/>
              <a:ext cx="1699021" cy="463018"/>
            </a:xfrm>
            <a:custGeom>
              <a:avLst/>
              <a:gdLst/>
              <a:ahLst/>
              <a:cxnLst/>
              <a:rect l="l" t="t" r="r" b="b"/>
              <a:pathLst>
                <a:path w="1699021" h="463018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401812"/>
                  </a:lnTo>
                  <a:cubicBezTo>
                    <a:pt x="1699021" y="435615"/>
                    <a:pt x="1671618" y="463018"/>
                    <a:pt x="1637815" y="463018"/>
                  </a:cubicBezTo>
                  <a:lnTo>
                    <a:pt x="61206" y="463018"/>
                  </a:lnTo>
                  <a:cubicBezTo>
                    <a:pt x="44973" y="463018"/>
                    <a:pt x="29405" y="456570"/>
                    <a:pt x="17927" y="445091"/>
                  </a:cubicBezTo>
                  <a:cubicBezTo>
                    <a:pt x="6448" y="433613"/>
                    <a:pt x="0" y="418045"/>
                    <a:pt x="0" y="401812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376012" y="362910"/>
              <a:ext cx="1699021" cy="501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 500 ЄВРО — НАВЧАЛЬНО-ГРАНТОВА ПРОГРАМА ДЛЯ ОРГАНІЗАТОРІВ ЕТНІЧНИХ ФЕСТИВАЛІВ DIGITAL LABS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808583" y="531167"/>
            <a:ext cx="6477863" cy="9260533"/>
            <a:chOff x="40797" y="-376212"/>
            <a:chExt cx="1706104" cy="2709332"/>
          </a:xfrm>
        </p:grpSpPr>
        <p:sp>
          <p:nvSpPr>
            <p:cNvPr id="7" name="Freeform 7"/>
            <p:cNvSpPr/>
            <p:nvPr/>
          </p:nvSpPr>
          <p:spPr>
            <a:xfrm>
              <a:off x="40797" y="-376212"/>
              <a:ext cx="1699021" cy="2709332"/>
            </a:xfrm>
            <a:custGeom>
              <a:avLst/>
              <a:gdLst/>
              <a:ahLst/>
              <a:cxnLst/>
              <a:rect l="l" t="t" r="r" b="b"/>
              <a:pathLst>
                <a:path w="1699021" h="1993032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931826"/>
                  </a:lnTo>
                  <a:cubicBezTo>
                    <a:pt x="1699021" y="1965630"/>
                    <a:pt x="1671618" y="1993032"/>
                    <a:pt x="1637815" y="1993032"/>
                  </a:cubicBezTo>
                  <a:lnTo>
                    <a:pt x="61206" y="1993032"/>
                  </a:lnTo>
                  <a:cubicBezTo>
                    <a:pt x="44973" y="1993032"/>
                    <a:pt x="29405" y="1986584"/>
                    <a:pt x="17927" y="1975106"/>
                  </a:cubicBezTo>
                  <a:cubicBezTo>
                    <a:pt x="6448" y="1963627"/>
                    <a:pt x="0" y="1948059"/>
                    <a:pt x="0" y="1931826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7880" y="-37112"/>
              <a:ext cx="1699021" cy="20311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Це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безкоштовна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онлайн-програма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якій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європейські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експерти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допоможуть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розробити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вашого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фестивалю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національних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спільнот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Надихаючись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прикладами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дізнаєтесь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наповнити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заходами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концертів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дегустацій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національних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страв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Розберетесь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знайти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фінансування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зібрати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сотні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гостей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зробити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щоб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памʼять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подію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ще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довго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жила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спогадах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шоперах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У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результаті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—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вийдете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лабораторії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готовим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проєктом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події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захочуть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відвідати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всі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10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ru-RU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Деталі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42852" y="-419304"/>
            <a:ext cx="18440126" cy="1733165"/>
            <a:chOff x="-22578943" y="-130721"/>
            <a:chExt cx="24586826" cy="2310888"/>
          </a:xfrm>
        </p:grpSpPr>
        <p:grpSp>
          <p:nvGrpSpPr>
            <p:cNvPr id="10" name="Group 10"/>
            <p:cNvGrpSpPr/>
            <p:nvPr/>
          </p:nvGrpSpPr>
          <p:grpSpPr>
            <a:xfrm>
              <a:off x="-22519735" y="-130721"/>
              <a:ext cx="24527618" cy="2310888"/>
              <a:chOff x="-8232076" y="-47625"/>
              <a:chExt cx="8936058" cy="84191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-8232076" y="146834"/>
                <a:ext cx="703982" cy="647458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-22578943" y="515823"/>
              <a:ext cx="2083482" cy="12415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32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226089" y="8136579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Freeform 16"/>
          <p:cNvSpPr/>
          <p:nvPr/>
        </p:nvSpPr>
        <p:spPr>
          <a:xfrm>
            <a:off x="3185929" y="3238500"/>
            <a:ext cx="5976000" cy="4536000"/>
          </a:xfrm>
          <a:custGeom>
            <a:avLst/>
            <a:gdLst/>
            <a:ahLst/>
            <a:cxnLst/>
            <a:rect l="l" t="t" r="r" b="b"/>
            <a:pathLst>
              <a:path w="9144125" h="5146002">
                <a:moveTo>
                  <a:pt x="0" y="0"/>
                </a:moveTo>
                <a:lnTo>
                  <a:pt x="9144125" y="0"/>
                </a:lnTo>
                <a:lnTo>
                  <a:pt x="9144125" y="5146002"/>
                </a:lnTo>
                <a:lnTo>
                  <a:pt x="0" y="51460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7" name="TextBox 17"/>
          <p:cNvSpPr txBox="1"/>
          <p:nvPr/>
        </p:nvSpPr>
        <p:spPr>
          <a:xfrm>
            <a:off x="5215281" y="9578827"/>
            <a:ext cx="2981771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Культура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туризм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19"/>
              </a:lnSpc>
              <a:spcBef>
                <a:spcPct val="0"/>
              </a:spcBef>
            </a:pPr>
            <a:endParaRPr lang="en-US" sz="2299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37030" y="495300"/>
            <a:ext cx="6450970" cy="9372600"/>
            <a:chOff x="0" y="0"/>
            <a:chExt cx="1699021" cy="21686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99021" cy="2168637"/>
            </a:xfrm>
            <a:custGeom>
              <a:avLst/>
              <a:gdLst/>
              <a:ahLst/>
              <a:cxnLst/>
              <a:rect l="l" t="t" r="r" b="b"/>
              <a:pathLst>
                <a:path w="1699021" h="2168637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107431"/>
                  </a:lnTo>
                  <a:cubicBezTo>
                    <a:pt x="1699021" y="2123664"/>
                    <a:pt x="1692572" y="2139232"/>
                    <a:pt x="1681094" y="2150711"/>
                  </a:cubicBezTo>
                  <a:cubicBezTo>
                    <a:pt x="1669616" y="2162189"/>
                    <a:pt x="1654047" y="2168637"/>
                    <a:pt x="1637815" y="2168637"/>
                  </a:cubicBezTo>
                  <a:lnTo>
                    <a:pt x="61206" y="2168637"/>
                  </a:lnTo>
                  <a:cubicBezTo>
                    <a:pt x="27403" y="2168637"/>
                    <a:pt x="0" y="2141235"/>
                    <a:pt x="0" y="2107431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07976"/>
              <a:ext cx="1699021" cy="19280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Ініціатива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Music Moves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Europeсприяє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розвитку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різноманітного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конкурентоспроможного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інноваційного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сталого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європейського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музичного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сектору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Цьогоріч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ініціатива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спрямована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зеленої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трансформації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екологічної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стійкості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європейської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музичної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екосистеми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Вона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покликана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заохотити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розробку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експерименти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поширення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застосування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конкретних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практик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сприяння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екологічній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трансформації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стійкості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музичного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сектору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рівні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ЄС.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                        </a:t>
              </a:r>
              <a:r>
                <a:rPr lang="en-US" sz="1899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19 </a:t>
              </a:r>
              <a:r>
                <a:rPr lang="en-US" sz="1899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лютого</a:t>
              </a:r>
              <a:r>
                <a:rPr lang="en-US" sz="1899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sz="1899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sz="1899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810002" y="759299"/>
            <a:ext cx="6507669" cy="1704087"/>
            <a:chOff x="-361141" y="199980"/>
            <a:chExt cx="1713954" cy="448813"/>
          </a:xfrm>
        </p:grpSpPr>
        <p:sp>
          <p:nvSpPr>
            <p:cNvPr id="6" name="Freeform 6"/>
            <p:cNvSpPr/>
            <p:nvPr/>
          </p:nvSpPr>
          <p:spPr>
            <a:xfrm>
              <a:off x="-361141" y="199980"/>
              <a:ext cx="1699021" cy="399959"/>
            </a:xfrm>
            <a:custGeom>
              <a:avLst/>
              <a:gdLst/>
              <a:ahLst/>
              <a:cxnLst/>
              <a:rect l="l" t="t" r="r" b="b"/>
              <a:pathLst>
                <a:path w="1699021" h="399959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38753"/>
                  </a:lnTo>
                  <a:cubicBezTo>
                    <a:pt x="1699021" y="372556"/>
                    <a:pt x="1671618" y="399959"/>
                    <a:pt x="1637815" y="399959"/>
                  </a:cubicBezTo>
                  <a:lnTo>
                    <a:pt x="61206" y="399959"/>
                  </a:lnTo>
                  <a:cubicBezTo>
                    <a:pt x="44973" y="399959"/>
                    <a:pt x="29405" y="393510"/>
                    <a:pt x="17927" y="382032"/>
                  </a:cubicBezTo>
                  <a:cubicBezTo>
                    <a:pt x="6448" y="370554"/>
                    <a:pt x="0" y="354986"/>
                    <a:pt x="0" y="338753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346208" y="210734"/>
              <a:ext cx="1699021" cy="438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5 000 000 ЄВРО — ГРАНТОВИЙ КОНКУРС “MUSIC MOVES EUROPE” 2025 (“КРЕАТИВНА ЄВРОПА”)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5457" y="1"/>
            <a:ext cx="1562612" cy="1518594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2"/>
              <a:ext cx="2083482" cy="13542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33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3498971" y="3540297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844933" h="4975275">
                <a:moveTo>
                  <a:pt x="0" y="0"/>
                </a:moveTo>
                <a:lnTo>
                  <a:pt x="8844933" y="0"/>
                </a:lnTo>
                <a:lnTo>
                  <a:pt x="8844933" y="4975274"/>
                </a:lnTo>
                <a:lnTo>
                  <a:pt x="0" y="49752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127551" y="7787123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325600" y="8722977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5-000-000-yevro-grantovyj-konkurs-music-moves-europe-2025-kreatyvna-yevropa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do-5-000-000-yevro-grantovyj-konkurs-music-moves-europe-2025-kreatyvna-yevropa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181600" y="9620254"/>
            <a:ext cx="3334890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Культура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туризм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19"/>
              </a:lnSpc>
              <a:spcBef>
                <a:spcPct val="0"/>
              </a:spcBef>
            </a:pPr>
            <a:endParaRPr lang="en-US" sz="2299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76600" y="1046130"/>
            <a:ext cx="6507669" cy="1710150"/>
            <a:chOff x="-321683" y="253474"/>
            <a:chExt cx="1713954" cy="450410"/>
          </a:xfrm>
        </p:grpSpPr>
        <p:sp>
          <p:nvSpPr>
            <p:cNvPr id="3" name="Freeform 3"/>
            <p:cNvSpPr/>
            <p:nvPr/>
          </p:nvSpPr>
          <p:spPr>
            <a:xfrm>
              <a:off x="-306750" y="253474"/>
              <a:ext cx="1699021" cy="382229"/>
            </a:xfrm>
            <a:custGeom>
              <a:avLst/>
              <a:gdLst/>
              <a:ahLst/>
              <a:cxnLst/>
              <a:rect l="l" t="t" r="r" b="b"/>
              <a:pathLst>
                <a:path w="1699021" h="382229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21023"/>
                  </a:lnTo>
                  <a:cubicBezTo>
                    <a:pt x="1699021" y="337256"/>
                    <a:pt x="1692572" y="352824"/>
                    <a:pt x="1681094" y="364302"/>
                  </a:cubicBezTo>
                  <a:cubicBezTo>
                    <a:pt x="1669616" y="375781"/>
                    <a:pt x="1654047" y="382229"/>
                    <a:pt x="1637815" y="382229"/>
                  </a:cubicBezTo>
                  <a:lnTo>
                    <a:pt x="61206" y="382229"/>
                  </a:lnTo>
                  <a:cubicBezTo>
                    <a:pt x="27403" y="382229"/>
                    <a:pt x="0" y="354826"/>
                    <a:pt x="0" y="321023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321683" y="283555"/>
              <a:ext cx="1699021" cy="4203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Грант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200 000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грн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розвиток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культурних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проєктів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митців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України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828066" y="231367"/>
            <a:ext cx="6450969" cy="9496764"/>
            <a:chOff x="-47272" y="19532"/>
            <a:chExt cx="1699021" cy="2194369"/>
          </a:xfrm>
        </p:grpSpPr>
        <p:sp>
          <p:nvSpPr>
            <p:cNvPr id="6" name="Freeform 6"/>
            <p:cNvSpPr/>
            <p:nvPr/>
          </p:nvSpPr>
          <p:spPr>
            <a:xfrm>
              <a:off x="-47272" y="53694"/>
              <a:ext cx="1699021" cy="2160207"/>
            </a:xfrm>
            <a:custGeom>
              <a:avLst/>
              <a:gdLst/>
              <a:ahLst/>
              <a:cxnLst/>
              <a:rect l="l" t="t" r="r" b="b"/>
              <a:pathLst>
                <a:path w="1699021" h="2256440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195234"/>
                  </a:lnTo>
                  <a:cubicBezTo>
                    <a:pt x="1699021" y="2211467"/>
                    <a:pt x="1692572" y="2227035"/>
                    <a:pt x="1681094" y="2238513"/>
                  </a:cubicBezTo>
                  <a:cubicBezTo>
                    <a:pt x="1669616" y="2249991"/>
                    <a:pt x="1654047" y="2256440"/>
                    <a:pt x="1637815" y="2256440"/>
                  </a:cubicBezTo>
                  <a:lnTo>
                    <a:pt x="61206" y="2256440"/>
                  </a:lnTo>
                  <a:cubicBezTo>
                    <a:pt x="27403" y="2256440"/>
                    <a:pt x="0" y="2229037"/>
                    <a:pt x="0" y="2195234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47272" y="19532"/>
              <a:ext cx="1699021" cy="21258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фонд</a:t>
              </a:r>
              <a:endParaRPr lang="en-US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можливість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отримати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грант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розмірі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200 000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реалізацію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культурно-мистецьких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спрямованих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митців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діячів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«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Стипендії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»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стимулювати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розвиток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через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створення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нового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продукту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рефлексує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виклики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воєнного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часу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підтримує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національну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ідентичність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сприяє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професійному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становленню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учасників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 1)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Створення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культурно-мистецького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продукту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фінансова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дозволяє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митцям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зосередитися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розробці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творчих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ідей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сприяють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розвитку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2)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Популяризація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підтримує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зміцнюють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ідентичність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сприяють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деколонізації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формують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бачення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міжнародній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арені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3)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Інклюзія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постраждалих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війни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особлива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увага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приділяється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митцям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належать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вразливих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груп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(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особам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інвалідністю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ВПО,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ветеранам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).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ДЕДЛАЙН:13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28272" y="-56145"/>
            <a:ext cx="1562612" cy="1465846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2"/>
              <a:ext cx="2083482" cy="14029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34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3302157" y="3818045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9126176" h="4500348">
                <a:moveTo>
                  <a:pt x="0" y="0"/>
                </a:moveTo>
                <a:lnTo>
                  <a:pt x="9126176" y="0"/>
                </a:lnTo>
                <a:lnTo>
                  <a:pt x="9126176" y="4500348"/>
                </a:lnTo>
                <a:lnTo>
                  <a:pt x="0" y="45003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657" b="-4657"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28427" y="8173064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249400" y="9022809"/>
            <a:ext cx="6590020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grant.market/opp/grant-cultural-projects-ukraine"/>
              </a:rPr>
              <a:t>Деталі</a:t>
            </a:r>
            <a:r>
              <a:rPr lang="en-US" sz="3919" u="sng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  <a:hlinkClick r:id="rId4" tooltip="https://grant.market/opp/grant-cultural-projects-ukraine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96557" y="9544053"/>
            <a:ext cx="7315200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Культура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туризм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20"/>
              </a:lnSpc>
              <a:spcBef>
                <a:spcPct val="0"/>
              </a:spcBef>
            </a:pPr>
            <a:endParaRPr lang="en-US" sz="2300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246872" y="540908"/>
            <a:ext cx="6045611" cy="9250792"/>
            <a:chOff x="43950" y="-345722"/>
            <a:chExt cx="1592260" cy="2718039"/>
          </a:xfrm>
        </p:grpSpPr>
        <p:sp>
          <p:nvSpPr>
            <p:cNvPr id="3" name="Freeform 3"/>
            <p:cNvSpPr/>
            <p:nvPr/>
          </p:nvSpPr>
          <p:spPr>
            <a:xfrm>
              <a:off x="43950" y="-345722"/>
              <a:ext cx="1591079" cy="2709334"/>
            </a:xfrm>
            <a:custGeom>
              <a:avLst/>
              <a:gdLst/>
              <a:ahLst/>
              <a:cxnLst/>
              <a:rect l="l" t="t" r="r" b="b"/>
              <a:pathLst>
                <a:path w="1591079" h="2432045">
                  <a:moveTo>
                    <a:pt x="65358" y="0"/>
                  </a:moveTo>
                  <a:lnTo>
                    <a:pt x="1525721" y="0"/>
                  </a:lnTo>
                  <a:cubicBezTo>
                    <a:pt x="1543055" y="0"/>
                    <a:pt x="1559679" y="6886"/>
                    <a:pt x="1571936" y="19143"/>
                  </a:cubicBezTo>
                  <a:cubicBezTo>
                    <a:pt x="1584193" y="31400"/>
                    <a:pt x="1591079" y="48024"/>
                    <a:pt x="1591079" y="65358"/>
                  </a:cubicBezTo>
                  <a:lnTo>
                    <a:pt x="1591079" y="2366687"/>
                  </a:lnTo>
                  <a:cubicBezTo>
                    <a:pt x="1591079" y="2384021"/>
                    <a:pt x="1584193" y="2400645"/>
                    <a:pt x="1571936" y="2412902"/>
                  </a:cubicBezTo>
                  <a:cubicBezTo>
                    <a:pt x="1559679" y="2425159"/>
                    <a:pt x="1543055" y="2432045"/>
                    <a:pt x="1525721" y="2432045"/>
                  </a:cubicBezTo>
                  <a:lnTo>
                    <a:pt x="65358" y="2432045"/>
                  </a:lnTo>
                  <a:cubicBezTo>
                    <a:pt x="48024" y="2432045"/>
                    <a:pt x="31400" y="2425159"/>
                    <a:pt x="19143" y="2412902"/>
                  </a:cubicBezTo>
                  <a:cubicBezTo>
                    <a:pt x="6886" y="2400645"/>
                    <a:pt x="0" y="2384021"/>
                    <a:pt x="0" y="2366687"/>
                  </a:cubicBezTo>
                  <a:lnTo>
                    <a:pt x="0" y="65358"/>
                  </a:lnTo>
                  <a:cubicBezTo>
                    <a:pt x="0" y="48024"/>
                    <a:pt x="6886" y="31400"/>
                    <a:pt x="19143" y="19143"/>
                  </a:cubicBezTo>
                  <a:cubicBezTo>
                    <a:pt x="31400" y="6886"/>
                    <a:pt x="48024" y="0"/>
                    <a:pt x="65358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45131" y="-97828"/>
              <a:ext cx="1591079" cy="24701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«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Генерація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Ніки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»: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премія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молодих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митців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літераторів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премія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заснована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честь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Вероніки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Кожушко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—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харківської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художниці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поетки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загинула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2024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через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російський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ракетний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удар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Вероніка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лишила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після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себе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світлу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творчу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спадщину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надихає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нас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підтримувати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нове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покоління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талантів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Премію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утворено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ініціативи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батьків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Вероніки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Харківського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ЛітМузею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фонду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Сергія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Жадана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потрібно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участі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?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Художні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тексти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(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поезія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проза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)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або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роботи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живописі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графіці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арт-диджитал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Творча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біографія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marL="410209" lvl="1" indent="-205105" algn="ctr">
                <a:lnSpc>
                  <a:spcPts val="2659"/>
                </a:lnSpc>
                <a:buFont typeface="Arial"/>
                <a:buChar char="•"/>
              </a:pP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Усе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це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форматі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PDF.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                 ДЕДЛАЙН: 15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лютого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2025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року</a:t>
              </a: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352800" y="540908"/>
            <a:ext cx="6450970" cy="1516292"/>
            <a:chOff x="-222047" y="138176"/>
            <a:chExt cx="1699021" cy="399352"/>
          </a:xfrm>
        </p:grpSpPr>
        <p:sp>
          <p:nvSpPr>
            <p:cNvPr id="6" name="Freeform 6"/>
            <p:cNvSpPr/>
            <p:nvPr/>
          </p:nvSpPr>
          <p:spPr>
            <a:xfrm>
              <a:off x="-222047" y="138176"/>
              <a:ext cx="1699021" cy="324785"/>
            </a:xfrm>
            <a:custGeom>
              <a:avLst/>
              <a:gdLst/>
              <a:ahLst/>
              <a:cxnLst/>
              <a:rect l="l" t="t" r="r" b="b"/>
              <a:pathLst>
                <a:path w="1699021" h="324785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63579"/>
                  </a:lnTo>
                  <a:cubicBezTo>
                    <a:pt x="1699021" y="297383"/>
                    <a:pt x="1671618" y="324785"/>
                    <a:pt x="1637815" y="324785"/>
                  </a:cubicBezTo>
                  <a:lnTo>
                    <a:pt x="61206" y="324785"/>
                  </a:lnTo>
                  <a:cubicBezTo>
                    <a:pt x="44973" y="324785"/>
                    <a:pt x="29405" y="318337"/>
                    <a:pt x="17927" y="306859"/>
                  </a:cubicBezTo>
                  <a:cubicBezTo>
                    <a:pt x="6448" y="295380"/>
                    <a:pt x="0" y="279812"/>
                    <a:pt x="0" y="263579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222047" y="174643"/>
              <a:ext cx="1699021" cy="3628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 40 000 ГРН — ПРЕМІЯ ДЛЯ МОЛОДИХ МИТЦІВ І ЛІТЕРАТОРІВ “ГЕНЕРАЦІЯ НІКИ”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" y="-80732"/>
            <a:ext cx="1562613" cy="1458563"/>
            <a:chOff x="-1" y="-130721"/>
            <a:chExt cx="2083483" cy="2361685"/>
          </a:xfrm>
        </p:grpSpPr>
        <p:grpSp>
          <p:nvGrpSpPr>
            <p:cNvPr id="9" name="Group 9"/>
            <p:cNvGrpSpPr/>
            <p:nvPr/>
          </p:nvGrpSpPr>
          <p:grpSpPr>
            <a:xfrm>
              <a:off x="-1" y="-130721"/>
              <a:ext cx="2007884" cy="2361685"/>
              <a:chOff x="-27543" y="-47625"/>
              <a:chExt cx="731525" cy="86042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-27543" y="-1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2"/>
              <a:ext cx="2083482" cy="1492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35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8012824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3240000" y="3449636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688965" h="4887543">
                <a:moveTo>
                  <a:pt x="0" y="0"/>
                </a:moveTo>
                <a:lnTo>
                  <a:pt x="8688965" y="0"/>
                </a:lnTo>
                <a:lnTo>
                  <a:pt x="8688965" y="4887543"/>
                </a:lnTo>
                <a:lnTo>
                  <a:pt x="0" y="4887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630400" y="7965465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40-000-grn-premiya-dlya-molodyh-myttsiv-i-literatoriv-generatsiya-niky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do-40-000-grn-premiya-dlya-molodyh-myttsiv-i-literatoriv-generatsiya-niky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494523" y="9540907"/>
            <a:ext cx="3093211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Культура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туризм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11706" y="495300"/>
            <a:ext cx="6476295" cy="9296400"/>
            <a:chOff x="4313" y="-344586"/>
            <a:chExt cx="1705691" cy="2503421"/>
          </a:xfrm>
        </p:grpSpPr>
        <p:sp>
          <p:nvSpPr>
            <p:cNvPr id="3" name="Freeform 3"/>
            <p:cNvSpPr/>
            <p:nvPr/>
          </p:nvSpPr>
          <p:spPr>
            <a:xfrm>
              <a:off x="4313" y="-344586"/>
              <a:ext cx="1699021" cy="2503421"/>
            </a:xfrm>
            <a:custGeom>
              <a:avLst/>
              <a:gdLst/>
              <a:ahLst/>
              <a:cxnLst/>
              <a:rect l="l" t="t" r="r" b="b"/>
              <a:pathLst>
                <a:path w="1699021" h="2080835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019629"/>
                  </a:lnTo>
                  <a:cubicBezTo>
                    <a:pt x="1699021" y="2053432"/>
                    <a:pt x="1671618" y="2080835"/>
                    <a:pt x="1637815" y="2080835"/>
                  </a:cubicBezTo>
                  <a:lnTo>
                    <a:pt x="61206" y="2080835"/>
                  </a:lnTo>
                  <a:cubicBezTo>
                    <a:pt x="44973" y="2080835"/>
                    <a:pt x="29405" y="2074386"/>
                    <a:pt x="17927" y="2062908"/>
                  </a:cubicBezTo>
                  <a:cubicBezTo>
                    <a:pt x="6448" y="2051430"/>
                    <a:pt x="0" y="2035862"/>
                    <a:pt x="0" y="2019629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983" y="-219338"/>
              <a:ext cx="1699021" cy="19048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Київська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школа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економіки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завдяки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сприянню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міжнародних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благодійників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створила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Talents for Ukraine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нового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покоління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лідерів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вміють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мислити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поза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рамками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талановитими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нестандартними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яскраво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нетривіально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майбутнього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неможлива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без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розвитку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творчого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потенціалу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допомогти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талантам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зростати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розвиватися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саме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тут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Ваші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досягнення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ідеї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змін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неодмінна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складова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таланту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обов’язково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буде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розглянена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Втім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основна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талантів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а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фінснування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стартапів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бізнесу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Тож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розгляді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заявок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пов’язаних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реалізацією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бізнес-ідей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уваги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братиметься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першу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чергу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інноваційність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нестандартність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пропонованих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рішень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                ДЕДЛАЙН: 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не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вказано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250810" y="894897"/>
            <a:ext cx="6450970" cy="1711206"/>
            <a:chOff x="0" y="-12405"/>
            <a:chExt cx="1699021" cy="4506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9021" cy="412588"/>
            </a:xfrm>
            <a:custGeom>
              <a:avLst/>
              <a:gdLst/>
              <a:ahLst/>
              <a:cxnLst/>
              <a:rect l="l" t="t" r="r" b="b"/>
              <a:pathLst>
                <a:path w="1699021" h="412588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51382"/>
                  </a:lnTo>
                  <a:cubicBezTo>
                    <a:pt x="1699021" y="367615"/>
                    <a:pt x="1692572" y="383183"/>
                    <a:pt x="1681094" y="394661"/>
                  </a:cubicBezTo>
                  <a:cubicBezTo>
                    <a:pt x="1669616" y="406139"/>
                    <a:pt x="1654047" y="412588"/>
                    <a:pt x="1637815" y="412588"/>
                  </a:cubicBezTo>
                  <a:lnTo>
                    <a:pt x="61206" y="412588"/>
                  </a:lnTo>
                  <a:cubicBezTo>
                    <a:pt x="27403" y="412588"/>
                    <a:pt x="0" y="385185"/>
                    <a:pt x="0" y="351382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2405"/>
              <a:ext cx="1699021" cy="45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5 000 ДОЛ — ПРОГРАМА ПІДТРИМКИ КРЕАТИВНИХ УКРАЇНЦІВ ВІД КИЇВСЬКОЇ ШКОЛИ ЕКОНОМІКИ “TALENTS FOR UKRAINE”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31376" y="-1225"/>
            <a:ext cx="1562612" cy="1334726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2"/>
              <a:ext cx="2083482" cy="1540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36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8012824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3686040" y="3476824"/>
            <a:ext cx="5256000" cy="4536000"/>
          </a:xfrm>
          <a:custGeom>
            <a:avLst/>
            <a:gdLst/>
            <a:ahLst/>
            <a:cxnLst/>
            <a:rect l="l" t="t" r="r" b="b"/>
            <a:pathLst>
              <a:path w="9094142" h="5115455">
                <a:moveTo>
                  <a:pt x="0" y="0"/>
                </a:moveTo>
                <a:lnTo>
                  <a:pt x="9094143" y="0"/>
                </a:lnTo>
                <a:lnTo>
                  <a:pt x="9094143" y="5115455"/>
                </a:lnTo>
                <a:lnTo>
                  <a:pt x="0" y="51154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554200" y="6896100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rPr>
              <a:t>Деталі</a:t>
            </a:r>
            <a:endParaRPr lang="en-US" sz="2400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724400" y="9486909"/>
            <a:ext cx="2981771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Культура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туризм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19"/>
              </a:lnSpc>
              <a:spcBef>
                <a:spcPct val="0"/>
              </a:spcBef>
            </a:pPr>
            <a:endParaRPr lang="en-US" sz="2299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775848" y="523502"/>
            <a:ext cx="6512152" cy="9344398"/>
            <a:chOff x="-21719" y="-444384"/>
            <a:chExt cx="1715135" cy="2709334"/>
          </a:xfrm>
        </p:grpSpPr>
        <p:sp>
          <p:nvSpPr>
            <p:cNvPr id="3" name="Freeform 3"/>
            <p:cNvSpPr/>
            <p:nvPr/>
          </p:nvSpPr>
          <p:spPr>
            <a:xfrm>
              <a:off x="-21719" y="-444384"/>
              <a:ext cx="1699021" cy="2709334"/>
            </a:xfrm>
            <a:custGeom>
              <a:avLst/>
              <a:gdLst/>
              <a:ahLst/>
              <a:cxnLst/>
              <a:rect l="l" t="t" r="r" b="b"/>
              <a:pathLst>
                <a:path w="1699021" h="2001756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940550"/>
                  </a:lnTo>
                  <a:cubicBezTo>
                    <a:pt x="1699021" y="1974353"/>
                    <a:pt x="1671618" y="2001756"/>
                    <a:pt x="1637815" y="2001756"/>
                  </a:cubicBezTo>
                  <a:lnTo>
                    <a:pt x="61206" y="2001756"/>
                  </a:lnTo>
                  <a:cubicBezTo>
                    <a:pt x="44973" y="2001756"/>
                    <a:pt x="29405" y="1995307"/>
                    <a:pt x="17927" y="1983829"/>
                  </a:cubicBezTo>
                  <a:cubicBezTo>
                    <a:pt x="6448" y="1972350"/>
                    <a:pt x="0" y="1956782"/>
                    <a:pt x="0" y="1940550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5605" y="-248645"/>
              <a:ext cx="1699021" cy="20398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конкурсу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відбір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проектів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відповідають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вищезазначені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виклики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допомагають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організаціям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креативного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секторів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митцям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професіоналам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долати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поточні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майбутні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наслідки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війни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співпраці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організаціями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інших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країн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Креативної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          ДЕДЛАЙН: 6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лютого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829672" y="722222"/>
            <a:ext cx="6463207" cy="1663790"/>
            <a:chOff x="-3223" y="0"/>
            <a:chExt cx="1702244" cy="438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9021" cy="394049"/>
            </a:xfrm>
            <a:custGeom>
              <a:avLst/>
              <a:gdLst/>
              <a:ahLst/>
              <a:cxnLst/>
              <a:rect l="l" t="t" r="r" b="b"/>
              <a:pathLst>
                <a:path w="1699021" h="394049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32843"/>
                  </a:lnTo>
                  <a:cubicBezTo>
                    <a:pt x="1699021" y="366646"/>
                    <a:pt x="1671618" y="394049"/>
                    <a:pt x="1637815" y="394049"/>
                  </a:cubicBezTo>
                  <a:lnTo>
                    <a:pt x="61206" y="394049"/>
                  </a:lnTo>
                  <a:cubicBezTo>
                    <a:pt x="44973" y="394049"/>
                    <a:pt x="29405" y="387600"/>
                    <a:pt x="17927" y="376122"/>
                  </a:cubicBezTo>
                  <a:cubicBezTo>
                    <a:pt x="6448" y="364644"/>
                    <a:pt x="0" y="349076"/>
                    <a:pt x="0" y="332843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3223" y="6051"/>
              <a:ext cx="1699021" cy="432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5 000 000 ЄВРО — ГРАНТИ НА ПІДТРИМКУ УКРАЇНСЬКОЇ КУЛЬТУРИ (“КРЕАТИВНА ЄВРОПА”)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562612" cy="1333500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 dirty="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2"/>
              <a:ext cx="2083482" cy="1374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37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8084439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3983112" y="3559786"/>
            <a:ext cx="5256000" cy="4500000"/>
          </a:xfrm>
          <a:custGeom>
            <a:avLst/>
            <a:gdLst/>
            <a:ahLst/>
            <a:cxnLst/>
            <a:rect l="l" t="t" r="r" b="b"/>
            <a:pathLst>
              <a:path w="8663572" h="4873259">
                <a:moveTo>
                  <a:pt x="0" y="0"/>
                </a:moveTo>
                <a:lnTo>
                  <a:pt x="8663573" y="0"/>
                </a:lnTo>
                <a:lnTo>
                  <a:pt x="8663573" y="4873260"/>
                </a:lnTo>
                <a:lnTo>
                  <a:pt x="0" y="48732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285048" y="7200900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5-000-000-yevro-granty-na-pidtrymku-ukrayinskoyi-kultury-kreatyvna-yevropa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do-5-000-000-yevro-granty-na-pidtrymku-ukrayinskoyi-kultury-kreatyvna-yevropa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928724" y="9564778"/>
            <a:ext cx="6450970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Культура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туризм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19"/>
              </a:lnSpc>
              <a:spcBef>
                <a:spcPct val="0"/>
              </a:spcBef>
            </a:pPr>
            <a:endParaRPr lang="en-US" sz="2299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12706" y="624621"/>
            <a:ext cx="6475295" cy="9157074"/>
            <a:chOff x="27750" y="-204313"/>
            <a:chExt cx="1699021" cy="2465700"/>
          </a:xfrm>
        </p:grpSpPr>
        <p:sp>
          <p:nvSpPr>
            <p:cNvPr id="3" name="Freeform 3"/>
            <p:cNvSpPr/>
            <p:nvPr/>
          </p:nvSpPr>
          <p:spPr>
            <a:xfrm>
              <a:off x="27750" y="-204313"/>
              <a:ext cx="1699021" cy="2465700"/>
            </a:xfrm>
            <a:custGeom>
              <a:avLst/>
              <a:gdLst/>
              <a:ahLst/>
              <a:cxnLst/>
              <a:rect l="l" t="t" r="r" b="b"/>
              <a:pathLst>
                <a:path w="1699021" h="2168637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107431"/>
                  </a:lnTo>
                  <a:cubicBezTo>
                    <a:pt x="1699021" y="2123664"/>
                    <a:pt x="1692572" y="2139232"/>
                    <a:pt x="1681094" y="2150711"/>
                  </a:cubicBezTo>
                  <a:cubicBezTo>
                    <a:pt x="1669616" y="2162189"/>
                    <a:pt x="1654047" y="2168637"/>
                    <a:pt x="1637815" y="2168637"/>
                  </a:cubicBezTo>
                  <a:lnTo>
                    <a:pt x="61206" y="2168637"/>
                  </a:lnTo>
                  <a:cubicBezTo>
                    <a:pt x="27403" y="2168637"/>
                    <a:pt x="0" y="2141235"/>
                    <a:pt x="0" y="2107431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591" y="58605"/>
              <a:ext cx="1654042" cy="20643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Фонд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цінує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роботи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сприяють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розвитку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творчого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відкритого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наукового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мислення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залучають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глибокого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дослідження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вивчають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ґрунтовні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питання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пов’язані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освітою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З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цією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метою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підтримує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заявки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різних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дисциплінарних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методологічних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перспектив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національному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міжнародному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рівні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науковців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різних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етапах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їхньої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кар’єри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Очікується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заявки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охоплюватимуть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широкий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спектр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тем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дисциплін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інноваційно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досліджують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питання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центральними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освіти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включаючи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наприклад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педагогіку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антропологію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філософію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психологію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соціологію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право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економіку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історію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нейронауки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інші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дисципліни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                    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14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81400" y="779287"/>
            <a:ext cx="6450970" cy="1233170"/>
            <a:chOff x="0" y="0"/>
            <a:chExt cx="1699021" cy="3247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9021" cy="324785"/>
            </a:xfrm>
            <a:custGeom>
              <a:avLst/>
              <a:gdLst/>
              <a:ahLst/>
              <a:cxnLst/>
              <a:rect l="l" t="t" r="r" b="b"/>
              <a:pathLst>
                <a:path w="1699021" h="324785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63579"/>
                  </a:lnTo>
                  <a:cubicBezTo>
                    <a:pt x="1699021" y="297383"/>
                    <a:pt x="1671618" y="324785"/>
                    <a:pt x="1637815" y="324785"/>
                  </a:cubicBezTo>
                  <a:lnTo>
                    <a:pt x="61206" y="324785"/>
                  </a:lnTo>
                  <a:cubicBezTo>
                    <a:pt x="44973" y="324785"/>
                    <a:pt x="29405" y="318337"/>
                    <a:pt x="17927" y="306859"/>
                  </a:cubicBezTo>
                  <a:cubicBezTo>
                    <a:pt x="6448" y="295380"/>
                    <a:pt x="0" y="279812"/>
                    <a:pt x="0" y="263579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99021" cy="3628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500 000 ДОЛ – ДОСЛІДНИЦЬКІ ГРАНТИ У СФЕРІ ОСВІТИ (SPENCER FOUNDATION)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78452" y="20171"/>
            <a:ext cx="1562612" cy="1377831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2"/>
              <a:ext cx="2083482" cy="16196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Brand" panose="02000503030000020004" pitchFamily="2" charset="0"/>
                  <a:ea typeface="Open Sans Bold"/>
                  <a:cs typeface="Open Sans Bold"/>
                  <a:sym typeface="Open Sans Bold"/>
                </a:rPr>
                <a:t>38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3548086" y="3210024"/>
            <a:ext cx="5256000" cy="4536000"/>
          </a:xfrm>
          <a:custGeom>
            <a:avLst/>
            <a:gdLst/>
            <a:ahLst/>
            <a:cxnLst/>
            <a:rect l="l" t="t" r="r" b="b"/>
            <a:pathLst>
              <a:path w="7315846" h="4115163">
                <a:moveTo>
                  <a:pt x="0" y="0"/>
                </a:moveTo>
                <a:lnTo>
                  <a:pt x="7315846" y="0"/>
                </a:lnTo>
                <a:lnTo>
                  <a:pt x="7315846" y="4115163"/>
                </a:lnTo>
                <a:lnTo>
                  <a:pt x="0" y="41151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0" y="8012824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478000" y="8244776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500-000-dol-doslidnytski-granty-u-sferi-osvity-spencer-foundation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do-500-000-dol-doslidnytski-granty-u-sferi-osvity-spencer-foundation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530391" y="9569140"/>
            <a:ext cx="4188349" cy="425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Освіта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,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стажування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06200" y="495300"/>
            <a:ext cx="6781802" cy="9220200"/>
            <a:chOff x="17385" y="-502653"/>
            <a:chExt cx="1699422" cy="2702840"/>
          </a:xfrm>
        </p:grpSpPr>
        <p:sp>
          <p:nvSpPr>
            <p:cNvPr id="3" name="Freeform 3"/>
            <p:cNvSpPr/>
            <p:nvPr/>
          </p:nvSpPr>
          <p:spPr>
            <a:xfrm>
              <a:off x="17385" y="-502653"/>
              <a:ext cx="1699021" cy="2702840"/>
            </a:xfrm>
            <a:custGeom>
              <a:avLst/>
              <a:gdLst/>
              <a:ahLst/>
              <a:cxnLst/>
              <a:rect l="l" t="t" r="r" b="b"/>
              <a:pathLst>
                <a:path w="1699021" h="1929254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868048"/>
                  </a:lnTo>
                  <a:cubicBezTo>
                    <a:pt x="1699021" y="1901851"/>
                    <a:pt x="1671618" y="1929254"/>
                    <a:pt x="1637815" y="1929254"/>
                  </a:cubicBezTo>
                  <a:lnTo>
                    <a:pt x="61206" y="1929254"/>
                  </a:lnTo>
                  <a:cubicBezTo>
                    <a:pt x="44973" y="1929254"/>
                    <a:pt x="29405" y="1922805"/>
                    <a:pt x="17927" y="1911327"/>
                  </a:cubicBezTo>
                  <a:cubicBezTo>
                    <a:pt x="6448" y="1899849"/>
                    <a:pt x="0" y="1884281"/>
                    <a:pt x="0" y="1868048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786" y="-499091"/>
              <a:ext cx="1699021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ЄС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надає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можливість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отримати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грант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участь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у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спільних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проєктах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між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бізнесом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академічними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установами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для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пошуку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інноваційних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рішень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 INDUSAC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пропонує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компаніям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можливість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подати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свої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виклики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для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спільного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вирішення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безкоштовно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де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дослідники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студенти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працюватимуть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над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їх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розв’язанням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Програма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також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передбачає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фінансові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заохочення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для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студентів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що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робить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її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вигідною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як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для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бізнесу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так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і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для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талановитих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молодих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фахівців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Проєкт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охоплює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такі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сфери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як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циркулярність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сталий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розвиток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цифровізація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Індустрія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4.0,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що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робить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його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ідеальним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рішенням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для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компаній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з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будь-якої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галузі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які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прагнуть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отримати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інноваційні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рішення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для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своїх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потреб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.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            </a:t>
              </a:r>
            </a:p>
            <a:p>
              <a:pPr algn="just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             ДЕДЛАЙН:30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200400" y="812407"/>
            <a:ext cx="6091941" cy="1711206"/>
            <a:chOff x="-8264" y="0"/>
            <a:chExt cx="1604462" cy="450688"/>
          </a:xfrm>
        </p:grpSpPr>
        <p:sp>
          <p:nvSpPr>
            <p:cNvPr id="6" name="Freeform 6"/>
            <p:cNvSpPr/>
            <p:nvPr/>
          </p:nvSpPr>
          <p:spPr>
            <a:xfrm>
              <a:off x="-8264" y="5068"/>
              <a:ext cx="1604462" cy="412588"/>
            </a:xfrm>
            <a:custGeom>
              <a:avLst/>
              <a:gdLst/>
              <a:ahLst/>
              <a:cxnLst/>
              <a:rect l="l" t="t" r="r" b="b"/>
              <a:pathLst>
                <a:path w="1604462" h="412588">
                  <a:moveTo>
                    <a:pt x="64813" y="0"/>
                  </a:moveTo>
                  <a:lnTo>
                    <a:pt x="1539649" y="0"/>
                  </a:lnTo>
                  <a:cubicBezTo>
                    <a:pt x="1575444" y="0"/>
                    <a:pt x="1604462" y="29018"/>
                    <a:pt x="1604462" y="64813"/>
                  </a:cubicBezTo>
                  <a:lnTo>
                    <a:pt x="1604462" y="347775"/>
                  </a:lnTo>
                  <a:cubicBezTo>
                    <a:pt x="1604462" y="383570"/>
                    <a:pt x="1575444" y="412588"/>
                    <a:pt x="1539649" y="412588"/>
                  </a:cubicBezTo>
                  <a:lnTo>
                    <a:pt x="64813" y="412588"/>
                  </a:lnTo>
                  <a:cubicBezTo>
                    <a:pt x="29018" y="412588"/>
                    <a:pt x="0" y="383570"/>
                    <a:pt x="0" y="347775"/>
                  </a:cubicBezTo>
                  <a:lnTo>
                    <a:pt x="0" y="64813"/>
                  </a:lnTo>
                  <a:cubicBezTo>
                    <a:pt x="0" y="29018"/>
                    <a:pt x="29018" y="0"/>
                    <a:pt x="64813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8264" y="0"/>
              <a:ext cx="1604462" cy="45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 1000 ЄВРО — ГРАНТ ДЛЯ СТУДЕНТІВ ТА ДОСЛІДНИКІВ НА УЧАСТЬ У ПРОЄКТАХ ВЗАЄМОДІЇ МІЖ БІЗНЕСОМ І НАУКОЮ INDUSAC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619753" y="6873127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2" tooltip="https://chaszmin.com.ua/do-1000-yevro-grant-dlya-studentiv-ta-doslidnykiv-na-uchast-u-proyektah-vzayemodiyi-mizh-biznesom-i-naukoyu-indusac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2" tooltip="https://chaszmin.com.ua/do-1000-yevro-grant-dlya-studentiv-ta-doslidnykiv-na-uchast-u-proyektah-vzayemodiyi-mizh-biznesom-i-naukoyu-indusac/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-39460" y="0"/>
            <a:ext cx="1562612" cy="1566545"/>
            <a:chOff x="0" y="0"/>
            <a:chExt cx="2083482" cy="2230967"/>
          </a:xfrm>
        </p:grpSpPr>
        <p:grpSp>
          <p:nvGrpSpPr>
            <p:cNvPr id="10" name="Group 10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0" y="437582"/>
              <a:ext cx="2083482" cy="13127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39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3606933" y="4076700"/>
            <a:ext cx="5256000" cy="4536000"/>
          </a:xfrm>
          <a:custGeom>
            <a:avLst/>
            <a:gdLst/>
            <a:ahLst/>
            <a:cxnLst/>
            <a:rect l="l" t="t" r="r" b="b"/>
            <a:pathLst>
              <a:path w="8258438" h="4446851">
                <a:moveTo>
                  <a:pt x="0" y="0"/>
                </a:moveTo>
                <a:lnTo>
                  <a:pt x="8258438" y="0"/>
                </a:lnTo>
                <a:lnTo>
                  <a:pt x="8258438" y="4446851"/>
                </a:lnTo>
                <a:lnTo>
                  <a:pt x="0" y="44468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Freeform 16"/>
          <p:cNvSpPr/>
          <p:nvPr/>
        </p:nvSpPr>
        <p:spPr>
          <a:xfrm>
            <a:off x="-39460" y="8110567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9" y="0"/>
                </a:lnTo>
                <a:lnTo>
                  <a:pt x="2839209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7" name="TextBox 17"/>
          <p:cNvSpPr txBox="1"/>
          <p:nvPr/>
        </p:nvSpPr>
        <p:spPr>
          <a:xfrm>
            <a:off x="2438400" y="9414837"/>
            <a:ext cx="7315200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Освіта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,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стажування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20"/>
              </a:lnSpc>
              <a:spcBef>
                <a:spcPct val="0"/>
              </a:spcBef>
            </a:pPr>
            <a:endParaRPr lang="en-US" sz="2300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89689" y="868933"/>
            <a:ext cx="6450970" cy="1502395"/>
            <a:chOff x="0" y="0"/>
            <a:chExt cx="1699021" cy="395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99021" cy="395693"/>
            </a:xfrm>
            <a:custGeom>
              <a:avLst/>
              <a:gdLst/>
              <a:ahLst/>
              <a:cxnLst/>
              <a:rect l="l" t="t" r="r" b="b"/>
              <a:pathLst>
                <a:path w="1699021" h="395693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34487"/>
                  </a:lnTo>
                  <a:cubicBezTo>
                    <a:pt x="1699021" y="350719"/>
                    <a:pt x="1692572" y="366287"/>
                    <a:pt x="1681094" y="377766"/>
                  </a:cubicBezTo>
                  <a:cubicBezTo>
                    <a:pt x="1669616" y="389244"/>
                    <a:pt x="1654047" y="395693"/>
                    <a:pt x="1637815" y="395693"/>
                  </a:cubicBezTo>
                  <a:lnTo>
                    <a:pt x="61206" y="395693"/>
                  </a:lnTo>
                  <a:cubicBezTo>
                    <a:pt x="44973" y="395693"/>
                    <a:pt x="29405" y="389244"/>
                    <a:pt x="17927" y="377766"/>
                  </a:cubicBezTo>
                  <a:cubicBezTo>
                    <a:pt x="6448" y="366287"/>
                    <a:pt x="0" y="350719"/>
                    <a:pt x="0" y="334487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699021" cy="4337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СТИПЕНДІЇ КОЛЕДЖУ ЄВРОПИ НА ПІСЛЯДИПЛОМНЕ НАВЧАННЯ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80330" y="-571500"/>
            <a:ext cx="6470782" cy="10175921"/>
            <a:chOff x="32499" y="-504935"/>
            <a:chExt cx="1704239" cy="2225889"/>
          </a:xfrm>
        </p:grpSpPr>
        <p:sp>
          <p:nvSpPr>
            <p:cNvPr id="6" name="Freeform 6"/>
            <p:cNvSpPr/>
            <p:nvPr/>
          </p:nvSpPr>
          <p:spPr>
            <a:xfrm>
              <a:off x="37717" y="-280166"/>
              <a:ext cx="1699021" cy="2001120"/>
            </a:xfrm>
            <a:custGeom>
              <a:avLst/>
              <a:gdLst/>
              <a:ahLst/>
              <a:cxnLst/>
              <a:rect l="l" t="t" r="r" b="b"/>
              <a:pathLst>
                <a:path w="1699021" h="2067653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006447"/>
                  </a:lnTo>
                  <a:cubicBezTo>
                    <a:pt x="1699021" y="2022680"/>
                    <a:pt x="1692572" y="2038248"/>
                    <a:pt x="1681094" y="2049727"/>
                  </a:cubicBezTo>
                  <a:cubicBezTo>
                    <a:pt x="1669616" y="2061205"/>
                    <a:pt x="1654047" y="2067653"/>
                    <a:pt x="1637815" y="2067653"/>
                  </a:cubicBezTo>
                  <a:lnTo>
                    <a:pt x="61206" y="2067653"/>
                  </a:lnTo>
                  <a:cubicBezTo>
                    <a:pt x="27403" y="2067653"/>
                    <a:pt x="0" y="2040251"/>
                    <a:pt x="0" y="2006447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2499" y="-504935"/>
              <a:ext cx="1699021" cy="2105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можливість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випускників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університетів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дипломи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магістра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економіки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міжнародних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відносин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політології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або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інших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суміжних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дисциплін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маєте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диплом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бакалавра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високі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результати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ключових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дисциплін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обраної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також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можете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податися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ДЕДЛАЙН:15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12594" y="1"/>
            <a:ext cx="1562612" cy="1407678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2"/>
              <a:ext cx="2083482" cy="14609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40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8053623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3657600" y="3924300"/>
            <a:ext cx="5256000" cy="4536000"/>
          </a:xfrm>
          <a:custGeom>
            <a:avLst/>
            <a:gdLst/>
            <a:ahLst/>
            <a:cxnLst/>
            <a:rect l="l" t="t" r="r" b="b"/>
            <a:pathLst>
              <a:path w="7664083" h="4307409">
                <a:moveTo>
                  <a:pt x="0" y="0"/>
                </a:moveTo>
                <a:lnTo>
                  <a:pt x="7664083" y="0"/>
                </a:lnTo>
                <a:lnTo>
                  <a:pt x="7664083" y="4307409"/>
                </a:lnTo>
                <a:lnTo>
                  <a:pt x="0" y="43074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508010" y="8317751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stypendiyi-koledzhu-yevropy-na-pislyadyplomne-navchannya-2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stypendiyi-koledzhu-yevropy-na-pislyadyplomne-navchannya-2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266830" y="9428622"/>
            <a:ext cx="4037539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300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Освіта</a:t>
            </a:r>
            <a:r>
              <a:rPr lang="en-US" sz="2300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, </a:t>
            </a:r>
            <a:r>
              <a:rPr lang="en-US" sz="2300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стажування</a:t>
            </a:r>
            <a:endParaRPr lang="en-US" sz="2300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38657" y="323850"/>
            <a:ext cx="6525597" cy="9639300"/>
            <a:chOff x="12408" y="-400063"/>
            <a:chExt cx="1718676" cy="1970061"/>
          </a:xfrm>
        </p:grpSpPr>
        <p:sp>
          <p:nvSpPr>
            <p:cNvPr id="3" name="Freeform 3"/>
            <p:cNvSpPr/>
            <p:nvPr/>
          </p:nvSpPr>
          <p:spPr>
            <a:xfrm>
              <a:off x="12408" y="-381013"/>
              <a:ext cx="1699021" cy="1931961"/>
            </a:xfrm>
            <a:custGeom>
              <a:avLst/>
              <a:gdLst/>
              <a:ahLst/>
              <a:cxnLst/>
              <a:rect l="l" t="t" r="r" b="b"/>
              <a:pathLst>
                <a:path w="1699021" h="1931961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870755"/>
                  </a:lnTo>
                  <a:cubicBezTo>
                    <a:pt x="1699021" y="1886988"/>
                    <a:pt x="1692572" y="1902556"/>
                    <a:pt x="1681094" y="1914034"/>
                  </a:cubicBezTo>
                  <a:cubicBezTo>
                    <a:pt x="1669616" y="1925513"/>
                    <a:pt x="1654047" y="1931961"/>
                    <a:pt x="1637815" y="1931961"/>
                  </a:cubicBezTo>
                  <a:lnTo>
                    <a:pt x="61206" y="1931961"/>
                  </a:lnTo>
                  <a:cubicBezTo>
                    <a:pt x="44973" y="1931961"/>
                    <a:pt x="29405" y="1925513"/>
                    <a:pt x="17927" y="1914034"/>
                  </a:cubicBezTo>
                  <a:cubicBezTo>
                    <a:pt x="6448" y="1902556"/>
                    <a:pt x="0" y="1886988"/>
                    <a:pt x="0" y="1870755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2063" y="-400063"/>
              <a:ext cx="1699021" cy="1970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ЮНІСЕФ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надасть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допомогу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100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школам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підготовки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зими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реалізується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Першої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леді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Олени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Зеленської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межах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реформи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шкільного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харчування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результатом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співпраці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ЮНІСЕФ,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Міністерства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національної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єдності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МОН, а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також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Офісу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Президента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Кошти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були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надані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урядом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Норвегії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Новий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пакет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грантів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допоможе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зміцнити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стійкість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шкіл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поповнить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перелік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із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700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шкіл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були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відібрані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отримання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фінансової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межах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цієї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жовтні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не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вказано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36331" y="974405"/>
            <a:ext cx="6507669" cy="1559282"/>
            <a:chOff x="-14933" y="-38100"/>
            <a:chExt cx="1713954" cy="4106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9021" cy="372575"/>
            </a:xfrm>
            <a:custGeom>
              <a:avLst/>
              <a:gdLst/>
              <a:ahLst/>
              <a:cxnLst/>
              <a:rect l="l" t="t" r="r" b="b"/>
              <a:pathLst>
                <a:path w="1699021" h="372575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11369"/>
                  </a:lnTo>
                  <a:cubicBezTo>
                    <a:pt x="1699021" y="327602"/>
                    <a:pt x="1692572" y="343170"/>
                    <a:pt x="1681094" y="354648"/>
                  </a:cubicBezTo>
                  <a:cubicBezTo>
                    <a:pt x="1669616" y="366127"/>
                    <a:pt x="1654047" y="372575"/>
                    <a:pt x="1637815" y="372575"/>
                  </a:cubicBezTo>
                  <a:lnTo>
                    <a:pt x="61206" y="372575"/>
                  </a:lnTo>
                  <a:cubicBezTo>
                    <a:pt x="27403" y="372575"/>
                    <a:pt x="0" y="345172"/>
                    <a:pt x="0" y="311369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14933" y="-38100"/>
              <a:ext cx="1699021" cy="410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290 500 ГРН – ДОПОМОГА ДЛЯ ШКІЛ ДЛЯ ПІДГОТОВКИ ДО ЗИМИ (ЮНІСЕФ)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3447" y="0"/>
            <a:ext cx="1562612" cy="1475793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2"/>
              <a:ext cx="2083482" cy="13934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41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-44232" y="8074870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2794976" y="4126227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7843999" h="3852215">
                <a:moveTo>
                  <a:pt x="0" y="0"/>
                </a:moveTo>
                <a:lnTo>
                  <a:pt x="7843999" y="0"/>
                </a:lnTo>
                <a:lnTo>
                  <a:pt x="7843999" y="3852214"/>
                </a:lnTo>
                <a:lnTo>
                  <a:pt x="0" y="38522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268" b="-7268"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506689" y="8456566"/>
            <a:ext cx="6590020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290-500-grn-dopomoga-dlya-shkil-dlya-pidgotovky-do-zymy-yunisef/"/>
              </a:rPr>
              <a:t>Деталі</a:t>
            </a:r>
            <a:r>
              <a:rPr lang="en-US" sz="3919" u="sng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  <a:hlinkClick r:id="rId4" tooltip="https://chaszmin.com.ua/290-500-grn-dopomoga-dlya-shkil-dlya-pidgotovky-do-zymy-yunisef/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955065" y="9494474"/>
            <a:ext cx="4743911" cy="800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Освіта</a:t>
            </a:r>
            <a:r>
              <a:rPr lang="en-US" sz="2299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,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стажування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19"/>
              </a:lnSpc>
              <a:spcBef>
                <a:spcPct val="0"/>
              </a:spcBef>
            </a:pPr>
            <a:endParaRPr lang="en-US" sz="2299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63923" y="940758"/>
            <a:ext cx="6507669" cy="8927777"/>
            <a:chOff x="7083" y="-353789"/>
            <a:chExt cx="1713954" cy="2065897"/>
          </a:xfrm>
        </p:grpSpPr>
        <p:sp>
          <p:nvSpPr>
            <p:cNvPr id="3" name="Freeform 3"/>
            <p:cNvSpPr/>
            <p:nvPr/>
          </p:nvSpPr>
          <p:spPr>
            <a:xfrm>
              <a:off x="7083" y="-353789"/>
              <a:ext cx="1699021" cy="2065897"/>
            </a:xfrm>
            <a:custGeom>
              <a:avLst/>
              <a:gdLst/>
              <a:ahLst/>
              <a:cxnLst/>
              <a:rect l="l" t="t" r="r" b="b"/>
              <a:pathLst>
                <a:path w="1699021" h="2001756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940550"/>
                  </a:lnTo>
                  <a:cubicBezTo>
                    <a:pt x="1699021" y="1974353"/>
                    <a:pt x="1671618" y="2001756"/>
                    <a:pt x="1637815" y="2001756"/>
                  </a:cubicBezTo>
                  <a:lnTo>
                    <a:pt x="61206" y="2001756"/>
                  </a:lnTo>
                  <a:cubicBezTo>
                    <a:pt x="44973" y="2001756"/>
                    <a:pt x="29405" y="1995307"/>
                    <a:pt x="17927" y="1983829"/>
                  </a:cubicBezTo>
                  <a:cubicBezTo>
                    <a:pt x="6448" y="1972350"/>
                    <a:pt x="0" y="1956782"/>
                    <a:pt x="0" y="1940550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2016" y="-327748"/>
              <a:ext cx="1699021" cy="20398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Danube Digital Accelerator 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підтримує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нове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покоління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новаторів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Центральній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Східній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студент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дослідник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підприємець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ранній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стадії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Боснії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Хорватії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Чехії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Німеччини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Чорногорії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Румунії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Сербії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Словаччини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DDAccelerator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готовий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допомогти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вам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перетворити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ваш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успішний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бізнес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зосереджений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інноваціях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сфері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ICT,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розробляються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участю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академічних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установ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маючи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створення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довготривалого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позитивного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впливу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ru-RU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          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31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травня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641028" y="859867"/>
            <a:ext cx="6512153" cy="1586804"/>
            <a:chOff x="-599832" y="241971"/>
            <a:chExt cx="1715135" cy="417924"/>
          </a:xfrm>
        </p:grpSpPr>
        <p:sp>
          <p:nvSpPr>
            <p:cNvPr id="6" name="Freeform 6"/>
            <p:cNvSpPr/>
            <p:nvPr/>
          </p:nvSpPr>
          <p:spPr>
            <a:xfrm>
              <a:off x="-583718" y="241971"/>
              <a:ext cx="1699021" cy="358519"/>
            </a:xfrm>
            <a:custGeom>
              <a:avLst/>
              <a:gdLst/>
              <a:ahLst/>
              <a:cxnLst/>
              <a:rect l="l" t="t" r="r" b="b"/>
              <a:pathLst>
                <a:path w="1699021" h="358519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97313"/>
                  </a:lnTo>
                  <a:cubicBezTo>
                    <a:pt x="1699021" y="331116"/>
                    <a:pt x="1671618" y="358519"/>
                    <a:pt x="1637815" y="358519"/>
                  </a:cubicBezTo>
                  <a:lnTo>
                    <a:pt x="61206" y="358519"/>
                  </a:lnTo>
                  <a:cubicBezTo>
                    <a:pt x="44973" y="358519"/>
                    <a:pt x="29405" y="352070"/>
                    <a:pt x="17927" y="340592"/>
                  </a:cubicBezTo>
                  <a:cubicBezTo>
                    <a:pt x="6448" y="329114"/>
                    <a:pt x="0" y="313546"/>
                    <a:pt x="0" y="297313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599832" y="263276"/>
              <a:ext cx="1699021" cy="3966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АКСЕЛЕРАТОР ДЛЯ ІННОВАЦІЙНИХ ICT СТАРТАПІВ DANUBE DIGITAL ACCELERATOR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86780" y="0"/>
            <a:ext cx="1562612" cy="1505913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2"/>
              <a:ext cx="2083482" cy="13656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42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56228" y="7860468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3670835" y="3630802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469329" h="4763998">
                <a:moveTo>
                  <a:pt x="0" y="0"/>
                </a:moveTo>
                <a:lnTo>
                  <a:pt x="8469329" y="0"/>
                </a:lnTo>
                <a:lnTo>
                  <a:pt x="8469329" y="4763998"/>
                </a:lnTo>
                <a:lnTo>
                  <a:pt x="0" y="47639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630400" y="7692561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akselerator-dlya-innovatsijnyh-ict-startapiv-danube-digital-accelerator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akselerator-dlya-innovatsijnyh-ict-startapiv-danube-digital-accelerator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389444" y="9427133"/>
            <a:ext cx="4612779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Наука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,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інновації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, ІТ-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технології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19"/>
              </a:lnSpc>
              <a:spcBef>
                <a:spcPct val="0"/>
              </a:spcBef>
            </a:pPr>
            <a:endParaRPr lang="en-US" sz="2299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32365" y="-266700"/>
            <a:ext cx="6491605" cy="10134600"/>
            <a:chOff x="0" y="-7592"/>
            <a:chExt cx="1709723" cy="2009348"/>
          </a:xfrm>
        </p:grpSpPr>
        <p:sp>
          <p:nvSpPr>
            <p:cNvPr id="3" name="Freeform 3"/>
            <p:cNvSpPr/>
            <p:nvPr/>
          </p:nvSpPr>
          <p:spPr>
            <a:xfrm>
              <a:off x="0" y="163636"/>
              <a:ext cx="1699021" cy="1838120"/>
            </a:xfrm>
            <a:custGeom>
              <a:avLst/>
              <a:gdLst/>
              <a:ahLst/>
              <a:cxnLst/>
              <a:rect l="l" t="t" r="r" b="b"/>
              <a:pathLst>
                <a:path w="1699021" h="2001756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940550"/>
                  </a:lnTo>
                  <a:cubicBezTo>
                    <a:pt x="1699021" y="1974353"/>
                    <a:pt x="1671618" y="2001756"/>
                    <a:pt x="1637815" y="2001756"/>
                  </a:cubicBezTo>
                  <a:lnTo>
                    <a:pt x="61206" y="2001756"/>
                  </a:lnTo>
                  <a:cubicBezTo>
                    <a:pt x="44973" y="2001756"/>
                    <a:pt x="29405" y="1995307"/>
                    <a:pt x="17927" y="1983829"/>
                  </a:cubicBezTo>
                  <a:cubicBezTo>
                    <a:pt x="6448" y="1972350"/>
                    <a:pt x="0" y="1956782"/>
                    <a:pt x="0" y="1940550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702" y="-7592"/>
              <a:ext cx="1699021" cy="1899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DOU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вже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вдруге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планує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знайти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відзначити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ініціативи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наближають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перемогу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формують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ІТ-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спільноту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двигунами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технологічного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розвитку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країни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Конкурс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продемонструвати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найкраще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українському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ІТ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надихнути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спільноту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створення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Премію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DOU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вручатимуть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одинадцятьма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номінаціями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деякі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будуть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визначені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рейтингом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DOU,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інші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онлайн-голосування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ІТ-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спільноти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DOU (50%)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вибір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експертної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групи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(50%).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16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463039" y="718800"/>
            <a:ext cx="6512335" cy="1534472"/>
            <a:chOff x="-16162" y="0"/>
            <a:chExt cx="1715183" cy="4041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9021" cy="333559"/>
            </a:xfrm>
            <a:custGeom>
              <a:avLst/>
              <a:gdLst/>
              <a:ahLst/>
              <a:cxnLst/>
              <a:rect l="l" t="t" r="r" b="b"/>
              <a:pathLst>
                <a:path w="1699021" h="333559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72354"/>
                  </a:lnTo>
                  <a:cubicBezTo>
                    <a:pt x="1699021" y="288586"/>
                    <a:pt x="1692572" y="304154"/>
                    <a:pt x="1681094" y="315633"/>
                  </a:cubicBezTo>
                  <a:cubicBezTo>
                    <a:pt x="1669616" y="327111"/>
                    <a:pt x="1654047" y="333559"/>
                    <a:pt x="1637815" y="333559"/>
                  </a:cubicBezTo>
                  <a:lnTo>
                    <a:pt x="61206" y="333559"/>
                  </a:lnTo>
                  <a:cubicBezTo>
                    <a:pt x="27403" y="333559"/>
                    <a:pt x="0" y="306157"/>
                    <a:pt x="0" y="272354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16162" y="32481"/>
              <a:ext cx="1699021" cy="3716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ПРЕМІЯ ДЛЯ ПРОЄКТІВ, ІНІЦІАТИВ, СПЕЦІАЛІСТІВ, ЯКІ ВПЛИВАЮТЬ НА IT-СПІЛЬНОТУ (DOU)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7929" y="1"/>
            <a:ext cx="1562612" cy="1314896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2"/>
              <a:ext cx="2083482" cy="15639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43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3560263" y="3361095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7785892" h="4090634">
                <a:moveTo>
                  <a:pt x="0" y="0"/>
                </a:moveTo>
                <a:lnTo>
                  <a:pt x="7785892" y="0"/>
                </a:lnTo>
                <a:lnTo>
                  <a:pt x="7785892" y="4090634"/>
                </a:lnTo>
                <a:lnTo>
                  <a:pt x="0" y="4090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56228" y="8012824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478000" y="8065027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premiya-dlya-proyektiv-initsiatyv-spetsialistiv-yaki-vplyvayut-na-it-spilnotu-dou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premiya-dlya-proyektiv-initsiatyv-spetsialistiv-yaki-vplyvayut-na-it-spilnotu-dou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450102" y="9688813"/>
            <a:ext cx="4011067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Наука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,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інновації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, ІТ-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технології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02670" y="902692"/>
            <a:ext cx="6450970" cy="1604611"/>
            <a:chOff x="-570361" y="220495"/>
            <a:chExt cx="1699021" cy="422614"/>
          </a:xfrm>
        </p:grpSpPr>
        <p:sp>
          <p:nvSpPr>
            <p:cNvPr id="3" name="Freeform 3"/>
            <p:cNvSpPr/>
            <p:nvPr/>
          </p:nvSpPr>
          <p:spPr>
            <a:xfrm>
              <a:off x="-570361" y="220495"/>
              <a:ext cx="1699021" cy="371597"/>
            </a:xfrm>
            <a:custGeom>
              <a:avLst/>
              <a:gdLst/>
              <a:ahLst/>
              <a:cxnLst/>
              <a:rect l="l" t="t" r="r" b="b"/>
              <a:pathLst>
                <a:path w="1699021" h="371597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10391"/>
                  </a:lnTo>
                  <a:cubicBezTo>
                    <a:pt x="1699021" y="344194"/>
                    <a:pt x="1671618" y="371597"/>
                    <a:pt x="1637815" y="371597"/>
                  </a:cubicBezTo>
                  <a:lnTo>
                    <a:pt x="61206" y="371597"/>
                  </a:lnTo>
                  <a:cubicBezTo>
                    <a:pt x="44973" y="371597"/>
                    <a:pt x="29405" y="365148"/>
                    <a:pt x="17927" y="353670"/>
                  </a:cubicBezTo>
                  <a:cubicBezTo>
                    <a:pt x="6448" y="342192"/>
                    <a:pt x="0" y="326624"/>
                    <a:pt x="0" y="310391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570361" y="233412"/>
              <a:ext cx="1699021" cy="4096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SaksaganBrand" panose="02000503030000020004" pitchFamily="2" charset="0"/>
                  <a:ea typeface="Russo One"/>
                  <a:cs typeface="Russo One"/>
                  <a:sym typeface="Russo One"/>
                </a:rPr>
                <a:t>ВІД 100 000 ЄВРО — ГРАНТИ ДЛЯ СТАРТАПІВ У СФЕРІ МІСЬКОЇ МОБІЛЬНОСТІ (EIT URBAN MOBILITY)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837030" y="-595821"/>
            <a:ext cx="6450970" cy="10967984"/>
            <a:chOff x="0" y="-135235"/>
            <a:chExt cx="1699021" cy="2489426"/>
          </a:xfrm>
        </p:grpSpPr>
        <p:sp>
          <p:nvSpPr>
            <p:cNvPr id="6" name="Freeform 6"/>
            <p:cNvSpPr/>
            <p:nvPr/>
          </p:nvSpPr>
          <p:spPr>
            <a:xfrm>
              <a:off x="0" y="19330"/>
              <a:ext cx="1699021" cy="2334861"/>
            </a:xfrm>
            <a:custGeom>
              <a:avLst/>
              <a:gdLst/>
              <a:ahLst/>
              <a:cxnLst/>
              <a:rect l="l" t="t" r="r" b="b"/>
              <a:pathLst>
                <a:path w="1699021" h="2168637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107431"/>
                  </a:lnTo>
                  <a:cubicBezTo>
                    <a:pt x="1699021" y="2123664"/>
                    <a:pt x="1692572" y="2139232"/>
                    <a:pt x="1681094" y="2150711"/>
                  </a:cubicBezTo>
                  <a:cubicBezTo>
                    <a:pt x="1669616" y="2162189"/>
                    <a:pt x="1654047" y="2168637"/>
                    <a:pt x="1637815" y="2168637"/>
                  </a:cubicBezTo>
                  <a:lnTo>
                    <a:pt x="61206" y="2168637"/>
                  </a:lnTo>
                  <a:cubicBezTo>
                    <a:pt x="27403" y="2168637"/>
                    <a:pt x="0" y="2141235"/>
                    <a:pt x="0" y="2107431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35235"/>
              <a:ext cx="1699021" cy="2206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відкритого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конкурсу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фінансової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стартапів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практичної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відібраним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об’єктам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інвестування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стимулюванні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їхнього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зростання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підвищенні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видимості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зміцненні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позицій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національному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міжнародному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ринках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стартапів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асоційованих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країн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«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Горизонт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»,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бажають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розширити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свою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присутність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ринку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відкриває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двері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європейських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ринків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екосистеми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мобільності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10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13404" y="-607131"/>
            <a:ext cx="18233329" cy="1819711"/>
            <a:chOff x="-22303215" y="-130721"/>
            <a:chExt cx="24311098" cy="2426281"/>
          </a:xfrm>
        </p:grpSpPr>
        <p:grpSp>
          <p:nvGrpSpPr>
            <p:cNvPr id="9" name="Group 9"/>
            <p:cNvGrpSpPr/>
            <p:nvPr/>
          </p:nvGrpSpPr>
          <p:grpSpPr>
            <a:xfrm>
              <a:off x="-22152016" y="-130721"/>
              <a:ext cx="24159899" cy="2426281"/>
              <a:chOff x="-8098106" y="-47625"/>
              <a:chExt cx="8802088" cy="88395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-8098106" y="247301"/>
                <a:ext cx="703982" cy="589032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-22303215" y="689696"/>
              <a:ext cx="2083482" cy="12415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44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8149880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3007152" y="3238500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719569" h="4904758">
                <a:moveTo>
                  <a:pt x="0" y="0"/>
                </a:moveTo>
                <a:lnTo>
                  <a:pt x="8719569" y="0"/>
                </a:lnTo>
                <a:lnTo>
                  <a:pt x="8719569" y="4904758"/>
                </a:lnTo>
                <a:lnTo>
                  <a:pt x="0" y="49047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623858" y="7962900"/>
            <a:ext cx="6590020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0000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vid-100-000-yevro-granty-dlya-startapiv-u-sferi-miskoyi-mobilnosti-eit-urban-mobility/"/>
              </a:rPr>
              <a:t>Деталі</a:t>
            </a:r>
            <a:r>
              <a:rPr lang="en-US" sz="3919" u="sng" dirty="0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  <a:hlinkClick r:id="rId4" tooltip="https://chaszmin.com.ua/vid-100-000-yevro-granty-dlya-startapiv-u-sferi-miskoyi-mobilnosti-eit-urban-mobility/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52762" y="9569767"/>
            <a:ext cx="4612779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Наука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,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інновації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, ІТ-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технології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734275" y="394260"/>
            <a:ext cx="6762637" cy="9448801"/>
            <a:chOff x="-135822" y="560"/>
            <a:chExt cx="1781106" cy="2168637"/>
          </a:xfrm>
        </p:grpSpPr>
        <p:sp>
          <p:nvSpPr>
            <p:cNvPr id="3" name="Freeform 3"/>
            <p:cNvSpPr/>
            <p:nvPr/>
          </p:nvSpPr>
          <p:spPr>
            <a:xfrm>
              <a:off x="-135822" y="560"/>
              <a:ext cx="1731385" cy="2168637"/>
            </a:xfrm>
            <a:custGeom>
              <a:avLst/>
              <a:gdLst/>
              <a:ahLst/>
              <a:cxnLst/>
              <a:rect l="l" t="t" r="r" b="b"/>
              <a:pathLst>
                <a:path w="1731385" h="2168637">
                  <a:moveTo>
                    <a:pt x="60062" y="0"/>
                  </a:moveTo>
                  <a:lnTo>
                    <a:pt x="1671323" y="0"/>
                  </a:lnTo>
                  <a:cubicBezTo>
                    <a:pt x="1704495" y="0"/>
                    <a:pt x="1731385" y="26891"/>
                    <a:pt x="1731385" y="60062"/>
                  </a:cubicBezTo>
                  <a:lnTo>
                    <a:pt x="1731385" y="2108576"/>
                  </a:lnTo>
                  <a:cubicBezTo>
                    <a:pt x="1731385" y="2141747"/>
                    <a:pt x="1704495" y="2168637"/>
                    <a:pt x="1671323" y="2168637"/>
                  </a:cubicBezTo>
                  <a:lnTo>
                    <a:pt x="60062" y="2168637"/>
                  </a:lnTo>
                  <a:cubicBezTo>
                    <a:pt x="26891" y="2168637"/>
                    <a:pt x="0" y="2141747"/>
                    <a:pt x="0" y="2108576"/>
                  </a:cubicBezTo>
                  <a:lnTo>
                    <a:pt x="0" y="60062"/>
                  </a:lnTo>
                  <a:cubicBezTo>
                    <a:pt x="0" y="26891"/>
                    <a:pt x="26891" y="0"/>
                    <a:pt x="60062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53652" y="114839"/>
              <a:ext cx="1698936" cy="19400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2659"/>
                </a:lnSpc>
              </a:pP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Метою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конкурсу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організації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неприбуткових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загальносоюзних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науково-політичних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суспільних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заходів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високого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рівня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об’єднують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усіх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зацікавлених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осіб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таких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громадяни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пацієнти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фахівці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науковці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політики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місцевому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регіональному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загальносоюзному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рівнях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заходи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охоплюватимуть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важливі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питання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здоров’я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пов’язані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пріоритетами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Союзу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галузі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охорони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здоров’я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і,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таким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чином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сприятимуть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розвитку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впровадженню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Європейського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союзу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охорони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sz="1899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здоров’я</a:t>
              </a:r>
              <a:r>
                <a:rPr lang="en-US" sz="1899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Russo One"/>
                  <a:cs typeface="Russo One"/>
                  <a:sym typeface="Russo One"/>
                </a:rPr>
                <a:t>                  ДЕДЛАЙН: 22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Russo One"/>
                  <a:cs typeface="Russo One"/>
                  <a:sym typeface="Russo One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Russo One"/>
                  <a:cs typeface="Russo One"/>
                  <a:sym typeface="Russo One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Russo One"/>
                  <a:cs typeface="Russo One"/>
                  <a:sym typeface="Russo One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Russo One"/>
                <a:ea typeface="Russo One"/>
                <a:cs typeface="Russo One"/>
                <a:sym typeface="Russo One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846707" y="754987"/>
            <a:ext cx="6507669" cy="1498775"/>
            <a:chOff x="-589898" y="198844"/>
            <a:chExt cx="1713954" cy="394739"/>
          </a:xfrm>
        </p:grpSpPr>
        <p:sp>
          <p:nvSpPr>
            <p:cNvPr id="6" name="Freeform 6"/>
            <p:cNvSpPr/>
            <p:nvPr/>
          </p:nvSpPr>
          <p:spPr>
            <a:xfrm>
              <a:off x="-589898" y="198844"/>
              <a:ext cx="1699021" cy="325840"/>
            </a:xfrm>
            <a:custGeom>
              <a:avLst/>
              <a:gdLst/>
              <a:ahLst/>
              <a:cxnLst/>
              <a:rect l="l" t="t" r="r" b="b"/>
              <a:pathLst>
                <a:path w="1699021" h="325840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64634"/>
                  </a:lnTo>
                  <a:cubicBezTo>
                    <a:pt x="1699021" y="280867"/>
                    <a:pt x="1692572" y="296435"/>
                    <a:pt x="1681094" y="307913"/>
                  </a:cubicBezTo>
                  <a:cubicBezTo>
                    <a:pt x="1669616" y="319392"/>
                    <a:pt x="1654047" y="325840"/>
                    <a:pt x="1637815" y="325840"/>
                  </a:cubicBezTo>
                  <a:lnTo>
                    <a:pt x="61206" y="325840"/>
                  </a:lnTo>
                  <a:cubicBezTo>
                    <a:pt x="27403" y="325840"/>
                    <a:pt x="0" y="298437"/>
                    <a:pt x="0" y="264634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574965" y="229643"/>
              <a:ext cx="1699021" cy="3639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 150 000 ЄВРО — ГРАНТИ НА ОРГАНІЗАЦІЮ ЗАХОДІВ У СФЕРІ ОХОРОНИ ЗДОРОВ’Я (EU4HEALTH)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27797" y="1"/>
            <a:ext cx="1562612" cy="1381836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 dirty="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1"/>
              <a:ext cx="2083482" cy="14882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45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3375748" y="3625474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7888385" h="4437217">
                <a:moveTo>
                  <a:pt x="0" y="0"/>
                </a:moveTo>
                <a:lnTo>
                  <a:pt x="7888385" y="0"/>
                </a:lnTo>
                <a:lnTo>
                  <a:pt x="7888385" y="4437217"/>
                </a:lnTo>
                <a:lnTo>
                  <a:pt x="0" y="4437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-145726" y="7965716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9" y="0"/>
                </a:lnTo>
                <a:lnTo>
                  <a:pt x="2839209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706600" y="7850812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150-000-yevro-granty-na-organizatsiyu-zahodiv-u-sferi-ohorony-zdorovya-eu4health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do-150-000-yevro-granty-na-organizatsiyu-zahodiv-u-sferi-ohorony-zdorovya-eu4health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996061" y="9209888"/>
            <a:ext cx="526708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Охорона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здоров'я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28064" y="480691"/>
            <a:ext cx="6473383" cy="9325618"/>
            <a:chOff x="-41986" y="70918"/>
            <a:chExt cx="1704924" cy="1978345"/>
          </a:xfrm>
        </p:grpSpPr>
        <p:sp>
          <p:nvSpPr>
            <p:cNvPr id="3" name="Freeform 3"/>
            <p:cNvSpPr/>
            <p:nvPr/>
          </p:nvSpPr>
          <p:spPr>
            <a:xfrm>
              <a:off x="-41986" y="70918"/>
              <a:ext cx="1699021" cy="1978345"/>
            </a:xfrm>
            <a:custGeom>
              <a:avLst/>
              <a:gdLst/>
              <a:ahLst/>
              <a:cxnLst/>
              <a:rect l="l" t="t" r="r" b="b"/>
              <a:pathLst>
                <a:path w="1699021" h="2080835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019629"/>
                  </a:lnTo>
                  <a:cubicBezTo>
                    <a:pt x="1699021" y="2053432"/>
                    <a:pt x="1671618" y="2080835"/>
                    <a:pt x="1637815" y="2080835"/>
                  </a:cubicBezTo>
                  <a:lnTo>
                    <a:pt x="61206" y="2080835"/>
                  </a:lnTo>
                  <a:cubicBezTo>
                    <a:pt x="44973" y="2080835"/>
                    <a:pt x="29405" y="2074386"/>
                    <a:pt x="17927" y="2062908"/>
                  </a:cubicBezTo>
                  <a:cubicBezTo>
                    <a:pt x="6448" y="2051430"/>
                    <a:pt x="0" y="2035862"/>
                    <a:pt x="0" y="2019629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36083" y="78635"/>
              <a:ext cx="1699021" cy="18264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Основною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діяльності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ініціативи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охорони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психічного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здоров’я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національного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розвитку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(U-MIND) 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створення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комплексної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науково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обґрунтованої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інклюзивної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системи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охорони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психічного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здоров’я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задовольнятиме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нагальні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середньо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-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довгострокові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потреби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сприятиме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добробуту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всіх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українців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підвищуватиме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їхню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спроможність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брати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участь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відновленні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економіки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Пропагуючи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психічне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здоров’я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серед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українців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U-MIND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прагне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підвищити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стійкість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соціальну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згуртованість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економічну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продуктивність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сприяючи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чином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сталому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економічному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розвитку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зростанню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Діяльність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буде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спрямована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негайне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довгострокове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зміцнення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систем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Реалізація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бути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зосереджена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ефективності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доступності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масштабованості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адаптивності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культурній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відповідності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щоб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відповідати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швидкозмінному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ландшафту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психічного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здоров’я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          </a:t>
              </a:r>
            </a:p>
            <a:p>
              <a:pPr algn="just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                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15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423903" y="1048876"/>
            <a:ext cx="6226754" cy="1754923"/>
            <a:chOff x="-831652" y="276247"/>
            <a:chExt cx="1639968" cy="462202"/>
          </a:xfrm>
        </p:grpSpPr>
        <p:sp>
          <p:nvSpPr>
            <p:cNvPr id="6" name="Freeform 6"/>
            <p:cNvSpPr/>
            <p:nvPr/>
          </p:nvSpPr>
          <p:spPr>
            <a:xfrm>
              <a:off x="-813346" y="276247"/>
              <a:ext cx="1621662" cy="412588"/>
            </a:xfrm>
            <a:custGeom>
              <a:avLst/>
              <a:gdLst/>
              <a:ahLst/>
              <a:cxnLst/>
              <a:rect l="l" t="t" r="r" b="b"/>
              <a:pathLst>
                <a:path w="1621662" h="412588">
                  <a:moveTo>
                    <a:pt x="64126" y="0"/>
                  </a:moveTo>
                  <a:lnTo>
                    <a:pt x="1557536" y="0"/>
                  </a:lnTo>
                  <a:cubicBezTo>
                    <a:pt x="1574543" y="0"/>
                    <a:pt x="1590854" y="6756"/>
                    <a:pt x="1602880" y="18782"/>
                  </a:cubicBezTo>
                  <a:cubicBezTo>
                    <a:pt x="1614906" y="30808"/>
                    <a:pt x="1621662" y="47119"/>
                    <a:pt x="1621662" y="64126"/>
                  </a:cubicBezTo>
                  <a:lnTo>
                    <a:pt x="1621662" y="348462"/>
                  </a:lnTo>
                  <a:cubicBezTo>
                    <a:pt x="1621662" y="365469"/>
                    <a:pt x="1614906" y="381780"/>
                    <a:pt x="1602880" y="393806"/>
                  </a:cubicBezTo>
                  <a:cubicBezTo>
                    <a:pt x="1590854" y="405832"/>
                    <a:pt x="1574543" y="412588"/>
                    <a:pt x="1557536" y="412588"/>
                  </a:cubicBezTo>
                  <a:lnTo>
                    <a:pt x="64126" y="412588"/>
                  </a:lnTo>
                  <a:cubicBezTo>
                    <a:pt x="47119" y="412588"/>
                    <a:pt x="30808" y="405832"/>
                    <a:pt x="18782" y="393806"/>
                  </a:cubicBezTo>
                  <a:cubicBezTo>
                    <a:pt x="6756" y="381780"/>
                    <a:pt x="0" y="365469"/>
                    <a:pt x="0" y="348462"/>
                  </a:cubicBezTo>
                  <a:lnTo>
                    <a:pt x="0" y="64126"/>
                  </a:lnTo>
                  <a:cubicBezTo>
                    <a:pt x="0" y="47119"/>
                    <a:pt x="6756" y="30808"/>
                    <a:pt x="18782" y="18782"/>
                  </a:cubicBezTo>
                  <a:cubicBezTo>
                    <a:pt x="30808" y="6756"/>
                    <a:pt x="47119" y="0"/>
                    <a:pt x="6412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831652" y="287761"/>
              <a:ext cx="1621662" cy="45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 50 000 000 ДОЛ — УКРАЇНСЬКА ІНІЦІАТИВА З ОХОРОНИ ПСИХІЧНОГО ЗДОРОВ’Я ЗАДЛЯ НАЦІОНАЛЬНОГО РОЗВИТКУ U-MIND (USAID)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86780" y="20171"/>
            <a:ext cx="1562612" cy="1281989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1"/>
              <a:ext cx="2083482" cy="16041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46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2746657" y="3964368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7675039" h="4317209">
                <a:moveTo>
                  <a:pt x="0" y="0"/>
                </a:moveTo>
                <a:lnTo>
                  <a:pt x="7675039" y="0"/>
                </a:lnTo>
                <a:lnTo>
                  <a:pt x="7675039" y="4317209"/>
                </a:lnTo>
                <a:lnTo>
                  <a:pt x="0" y="4317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56228" y="7929898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478000" y="8434299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50-000-000-dol-ukrayinska-initsiatyva-z-ohorony-psyhichnogo-zdorovya-zadlya-natsionalnogo-rozvytku-u-mind-usaid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do-50-000-000-dol-ukrayinska-initsiatyva-z-ohorony-psyhichnogo-zdorovya-zadlya-natsionalnogo-rozvytku-u-mind-usaid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897795" y="9660938"/>
            <a:ext cx="7315200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Охорона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здоров'я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20"/>
              </a:lnSpc>
              <a:spcBef>
                <a:spcPct val="0"/>
              </a:spcBef>
            </a:pPr>
            <a:endParaRPr lang="en-US" sz="2300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082359" y="495300"/>
            <a:ext cx="6148943" cy="9206494"/>
            <a:chOff x="11903" y="-90481"/>
            <a:chExt cx="1711693" cy="2150317"/>
          </a:xfrm>
        </p:grpSpPr>
        <p:sp>
          <p:nvSpPr>
            <p:cNvPr id="3" name="Freeform 3"/>
            <p:cNvSpPr/>
            <p:nvPr/>
          </p:nvSpPr>
          <p:spPr>
            <a:xfrm>
              <a:off x="24575" y="-20999"/>
              <a:ext cx="1699021" cy="2080835"/>
            </a:xfrm>
            <a:custGeom>
              <a:avLst/>
              <a:gdLst/>
              <a:ahLst/>
              <a:cxnLst/>
              <a:rect l="l" t="t" r="r" b="b"/>
              <a:pathLst>
                <a:path w="1699021" h="2080835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019629"/>
                  </a:lnTo>
                  <a:cubicBezTo>
                    <a:pt x="1699021" y="2053432"/>
                    <a:pt x="1671618" y="2080835"/>
                    <a:pt x="1637815" y="2080835"/>
                  </a:cubicBezTo>
                  <a:lnTo>
                    <a:pt x="61206" y="2080835"/>
                  </a:lnTo>
                  <a:cubicBezTo>
                    <a:pt x="44973" y="2080835"/>
                    <a:pt x="29405" y="2074386"/>
                    <a:pt x="17927" y="2062908"/>
                  </a:cubicBezTo>
                  <a:cubicBezTo>
                    <a:pt x="6448" y="2051430"/>
                    <a:pt x="0" y="2035862"/>
                    <a:pt x="0" y="2019629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903" y="-90481"/>
              <a:ext cx="1699021" cy="2118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цього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Річного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запиту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(APS) 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збір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заявок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фінансування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покращення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продуктивності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сільського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господарства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підвищення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продовольчої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безпеки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сприяння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сталим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методам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ведення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сільського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господарства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цільових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регіонах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Метою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запиту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є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підтримка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інноваційних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підходів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досягнення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своїх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цілей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співпраці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із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приватним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сектором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масштабувати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тиражувати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максимізації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впливу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Результати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цього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запиту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співпраці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із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приватним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сектором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можуть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включати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одно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-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або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багаторічних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поновлюваних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грантів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;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випуск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відповідних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окремих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запитів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пропозицій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;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запити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цінові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пропозиції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або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інші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тендери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визначено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відповідні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допомоги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українському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аграрному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сектору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4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липня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293449" y="764282"/>
            <a:ext cx="6500622" cy="1835098"/>
            <a:chOff x="-568723" y="245995"/>
            <a:chExt cx="1712098" cy="483318"/>
          </a:xfrm>
        </p:grpSpPr>
        <p:sp>
          <p:nvSpPr>
            <p:cNvPr id="6" name="Freeform 6"/>
            <p:cNvSpPr/>
            <p:nvPr/>
          </p:nvSpPr>
          <p:spPr>
            <a:xfrm>
              <a:off x="-555646" y="245995"/>
              <a:ext cx="1699021" cy="412588"/>
            </a:xfrm>
            <a:custGeom>
              <a:avLst/>
              <a:gdLst/>
              <a:ahLst/>
              <a:cxnLst/>
              <a:rect l="l" t="t" r="r" b="b"/>
              <a:pathLst>
                <a:path w="1699021" h="412588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351382"/>
                  </a:lnTo>
                  <a:cubicBezTo>
                    <a:pt x="1699021" y="367615"/>
                    <a:pt x="1692572" y="383183"/>
                    <a:pt x="1681094" y="394661"/>
                  </a:cubicBezTo>
                  <a:cubicBezTo>
                    <a:pt x="1669616" y="406139"/>
                    <a:pt x="1654047" y="412588"/>
                    <a:pt x="1637815" y="412588"/>
                  </a:cubicBezTo>
                  <a:lnTo>
                    <a:pt x="61206" y="412588"/>
                  </a:lnTo>
                  <a:cubicBezTo>
                    <a:pt x="27403" y="412588"/>
                    <a:pt x="0" y="385185"/>
                    <a:pt x="0" y="351382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568723" y="278625"/>
              <a:ext cx="1699021" cy="45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198 000 000 ГРН — ГРАНТИ НА ПОКРАЩЕННЯ ПРОДУКТИВНОСТІ СІЛЬСЬКОГО ГОСПОДАРСТВА В УКРАЇНІ (USAID HARVEST “ВРОЖАЙ”)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43009" y="-571752"/>
            <a:ext cx="18374311" cy="2191637"/>
            <a:chOff x="-22491182" y="-130721"/>
            <a:chExt cx="24499065" cy="2922183"/>
          </a:xfrm>
        </p:grpSpPr>
        <p:grpSp>
          <p:nvGrpSpPr>
            <p:cNvPr id="9" name="Group 9"/>
            <p:cNvGrpSpPr/>
            <p:nvPr/>
          </p:nvGrpSpPr>
          <p:grpSpPr>
            <a:xfrm>
              <a:off x="-22339978" y="-130721"/>
              <a:ext cx="24347861" cy="2922183"/>
              <a:chOff x="-8166586" y="-47625"/>
              <a:chExt cx="8870568" cy="106462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-8166586" y="204203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-22491182" y="1074134"/>
              <a:ext cx="2083483" cy="12290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47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3498971" y="3461988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101470" h="5008037">
                <a:moveTo>
                  <a:pt x="0" y="0"/>
                </a:moveTo>
                <a:lnTo>
                  <a:pt x="8101470" y="0"/>
                </a:lnTo>
                <a:lnTo>
                  <a:pt x="8101470" y="5008038"/>
                </a:lnTo>
                <a:lnTo>
                  <a:pt x="0" y="50080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0" y="8085006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14478000" y="8743904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294266" y="9426380"/>
            <a:ext cx="4244876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Агропромисловий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розвиток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95279" y="760518"/>
            <a:ext cx="6507669" cy="2150643"/>
            <a:chOff x="4908" y="-45928"/>
            <a:chExt cx="1713954" cy="566424"/>
          </a:xfrm>
        </p:grpSpPr>
        <p:sp>
          <p:nvSpPr>
            <p:cNvPr id="3" name="Freeform 3"/>
            <p:cNvSpPr/>
            <p:nvPr/>
          </p:nvSpPr>
          <p:spPr>
            <a:xfrm>
              <a:off x="4908" y="-45928"/>
              <a:ext cx="1699021" cy="500390"/>
            </a:xfrm>
            <a:custGeom>
              <a:avLst/>
              <a:gdLst/>
              <a:ahLst/>
              <a:cxnLst/>
              <a:rect l="l" t="t" r="r" b="b"/>
              <a:pathLst>
                <a:path w="1699021" h="500390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439184"/>
                  </a:lnTo>
                  <a:cubicBezTo>
                    <a:pt x="1699021" y="472988"/>
                    <a:pt x="1671618" y="500390"/>
                    <a:pt x="1637815" y="500390"/>
                  </a:cubicBezTo>
                  <a:lnTo>
                    <a:pt x="61206" y="500390"/>
                  </a:lnTo>
                  <a:cubicBezTo>
                    <a:pt x="44973" y="500390"/>
                    <a:pt x="29405" y="493942"/>
                    <a:pt x="17927" y="482464"/>
                  </a:cubicBezTo>
                  <a:cubicBezTo>
                    <a:pt x="6448" y="470985"/>
                    <a:pt x="0" y="455417"/>
                    <a:pt x="0" y="439184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9841" y="-17994"/>
              <a:ext cx="1699021" cy="538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9 000 000 ГРН — СПІВФІНАНСУВАННЯ ДЛЯ РОЗВИТКУ ПОСЛУГ ІЗ ПРОСУВАННЯ ЕКСПОРТУ ГОТОВИХ ПРОДУКТІВ ПЕРЕРОБКИ АГРОПРОДУКЦІЇ (USAID АГРО)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998771" y="-2"/>
            <a:ext cx="6250460" cy="9806444"/>
            <a:chOff x="0" y="-17019"/>
            <a:chExt cx="1707698" cy="2084672"/>
          </a:xfrm>
        </p:grpSpPr>
        <p:sp>
          <p:nvSpPr>
            <p:cNvPr id="6" name="Freeform 6"/>
            <p:cNvSpPr/>
            <p:nvPr/>
          </p:nvSpPr>
          <p:spPr>
            <a:xfrm>
              <a:off x="0" y="80218"/>
              <a:ext cx="1699021" cy="1987435"/>
            </a:xfrm>
            <a:custGeom>
              <a:avLst/>
              <a:gdLst/>
              <a:ahLst/>
              <a:cxnLst/>
              <a:rect l="l" t="t" r="r" b="b"/>
              <a:pathLst>
                <a:path w="1699021" h="2067653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006447"/>
                  </a:lnTo>
                  <a:cubicBezTo>
                    <a:pt x="1699021" y="2022680"/>
                    <a:pt x="1692572" y="2038248"/>
                    <a:pt x="1681094" y="2049727"/>
                  </a:cubicBezTo>
                  <a:cubicBezTo>
                    <a:pt x="1669616" y="2061205"/>
                    <a:pt x="1654047" y="2067653"/>
                    <a:pt x="1637815" y="2067653"/>
                  </a:cubicBezTo>
                  <a:lnTo>
                    <a:pt x="61206" y="2067653"/>
                  </a:lnTo>
                  <a:cubicBezTo>
                    <a:pt x="27403" y="2067653"/>
                    <a:pt x="0" y="2040251"/>
                    <a:pt x="0" y="2006447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677" y="-17019"/>
              <a:ext cx="1699021" cy="19285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Щоб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покращити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доступ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товаровиробників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сільськогосподарської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продукції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міжнародних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ринків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збуту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Європи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Азії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Близького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Сходу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USAID АГРО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планує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сервісні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компанії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надають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послуги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просування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експорту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готових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продуктів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переробки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візьмуть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себе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розширення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географії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продажу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агропродукції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виробників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рахунок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розвитку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операційної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спроможності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послуг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межах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увага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надаватиметься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просуванню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експорту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готових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продуктів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переробки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фруктові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пюре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крохмалі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плодоовочеві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консервації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борошно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висівки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олія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лецитин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протеїнові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продукти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тощо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                                 ДЕДЛАЙН: 19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лютого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 2025 </a:t>
              </a:r>
              <a:r>
                <a:rPr lang="en-US" sz="1899" dirty="0" err="1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року</a:t>
              </a: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7929" y="-8419"/>
            <a:ext cx="1562612" cy="1570520"/>
            <a:chOff x="0" y="0"/>
            <a:chExt cx="2083482" cy="2230967"/>
          </a:xfrm>
        </p:grpSpPr>
        <p:grpSp>
          <p:nvGrpSpPr>
            <p:cNvPr id="9" name="Group 9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7582"/>
              <a:ext cx="2083482" cy="13094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48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2919149" y="3713639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427271" h="4740340">
                <a:moveTo>
                  <a:pt x="0" y="0"/>
                </a:moveTo>
                <a:lnTo>
                  <a:pt x="8427271" y="0"/>
                </a:lnTo>
                <a:lnTo>
                  <a:pt x="8427271" y="4740340"/>
                </a:lnTo>
                <a:lnTo>
                  <a:pt x="0" y="4740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56228" y="7838696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8"/>
                </a:lnTo>
                <a:lnTo>
                  <a:pt x="0" y="2839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TextBox 16"/>
          <p:cNvSpPr txBox="1"/>
          <p:nvPr/>
        </p:nvSpPr>
        <p:spPr>
          <a:xfrm>
            <a:off x="5408751" y="9553563"/>
            <a:ext cx="6590020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9-000-000-grn-spivfinansuvannya-dlya-rozvytku-poslug-iz-prosuvannya-eksportu-gotovyh-produktiv-pererobky-agroproduktsiyi-usaid-agro/"/>
              </a:rPr>
              <a:t>Деталі</a:t>
            </a:r>
            <a:r>
              <a:rPr lang="en-US" sz="3919" u="sng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  <a:hlinkClick r:id="rId4" tooltip="https://chaszmin.com.ua/do-9-000-000-grn-spivfinansuvannya-dlya-rozvytku-poslug-iz-prosuvannya-eksportu-gotovyh-produktiv-pererobky-agroproduktsiyi-usaid-agro/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760736" y="9806441"/>
            <a:ext cx="4745958" cy="78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rPr>
              <a:t>Агропромисловий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rPr>
              <a:t>розвиток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</a:endParaRPr>
          </a:p>
          <a:p>
            <a:pPr algn="ctr">
              <a:lnSpc>
                <a:spcPts val="3220"/>
              </a:lnSpc>
              <a:spcBef>
                <a:spcPct val="0"/>
              </a:spcBef>
            </a:pPr>
            <a:endParaRPr lang="en-US" sz="2300" dirty="0">
              <a:solidFill>
                <a:srgbClr val="004AAD"/>
              </a:solidFill>
              <a:latin typeface="Alatsi"/>
              <a:ea typeface="Alatsi"/>
              <a:cs typeface="Alatsi"/>
              <a:sym typeface="Alats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946227" y="483745"/>
            <a:ext cx="6452849" cy="9134830"/>
            <a:chOff x="31319" y="-301818"/>
            <a:chExt cx="1728779" cy="2548780"/>
          </a:xfrm>
        </p:grpSpPr>
        <p:sp>
          <p:nvSpPr>
            <p:cNvPr id="3" name="Freeform 3"/>
            <p:cNvSpPr/>
            <p:nvPr/>
          </p:nvSpPr>
          <p:spPr>
            <a:xfrm>
              <a:off x="31319" y="-301818"/>
              <a:ext cx="1699021" cy="2548780"/>
            </a:xfrm>
            <a:custGeom>
              <a:avLst/>
              <a:gdLst/>
              <a:ahLst/>
              <a:cxnLst/>
              <a:rect l="l" t="t" r="r" b="b"/>
              <a:pathLst>
                <a:path w="1699021" h="1930691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869485"/>
                  </a:lnTo>
                  <a:cubicBezTo>
                    <a:pt x="1699021" y="1903288"/>
                    <a:pt x="1671618" y="1930691"/>
                    <a:pt x="1637815" y="1930691"/>
                  </a:cubicBezTo>
                  <a:lnTo>
                    <a:pt x="61206" y="1930691"/>
                  </a:lnTo>
                  <a:cubicBezTo>
                    <a:pt x="44973" y="1930691"/>
                    <a:pt x="29405" y="1924243"/>
                    <a:pt x="17927" y="1912764"/>
                  </a:cubicBezTo>
                  <a:cubicBezTo>
                    <a:pt x="6448" y="1901286"/>
                    <a:pt x="0" y="1885718"/>
                    <a:pt x="0" y="1869485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1077" y="10691"/>
              <a:ext cx="1699021" cy="19687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Гранти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підтримують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розвиток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спеціалізованих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сільськогосподарських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ланцюжків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доданої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вартості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пристосованих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переваг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традицій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кожного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регіону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а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також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вимог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підвищення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безпечності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харчових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продуктів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і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екологічності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виробництва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Деякі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продуктів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мають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статус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найменування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місця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походження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(НМП)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захищеного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географічного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зазначення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(ГЗ),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відображає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їхню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унікальну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культурну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економічну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цінність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 24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січня</a:t>
              </a: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2025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року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947654" y="1056640"/>
            <a:ext cx="6455451" cy="1523563"/>
            <a:chOff x="13753" y="-15601"/>
            <a:chExt cx="1700201" cy="401267"/>
          </a:xfrm>
        </p:grpSpPr>
        <p:sp>
          <p:nvSpPr>
            <p:cNvPr id="6" name="Freeform 6"/>
            <p:cNvSpPr/>
            <p:nvPr/>
          </p:nvSpPr>
          <p:spPr>
            <a:xfrm>
              <a:off x="13753" y="-15601"/>
              <a:ext cx="1699021" cy="324785"/>
            </a:xfrm>
            <a:custGeom>
              <a:avLst/>
              <a:gdLst/>
              <a:ahLst/>
              <a:cxnLst/>
              <a:rect l="l" t="t" r="r" b="b"/>
              <a:pathLst>
                <a:path w="1699021" h="324785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63579"/>
                  </a:lnTo>
                  <a:cubicBezTo>
                    <a:pt x="1699021" y="297383"/>
                    <a:pt x="1671618" y="324785"/>
                    <a:pt x="1637815" y="324785"/>
                  </a:cubicBezTo>
                  <a:lnTo>
                    <a:pt x="61206" y="324785"/>
                  </a:lnTo>
                  <a:cubicBezTo>
                    <a:pt x="44973" y="324785"/>
                    <a:pt x="29405" y="318337"/>
                    <a:pt x="17927" y="306859"/>
                  </a:cubicBezTo>
                  <a:cubicBezTo>
                    <a:pt x="6448" y="295380"/>
                    <a:pt x="0" y="279812"/>
                    <a:pt x="0" y="263579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4933" y="22781"/>
              <a:ext cx="1699021" cy="3628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1 041 250 ГРН — ГРАНТИ ДЛЯ ПІДТРИМКИ АГРОВИРОБНИКІВ (ФАО, ДАР</a:t>
              </a: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)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478000" y="7888800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2" tooltip="https://chaszmin.com.ua/do-1-041-250-grn-granty-dlya-pidtrymky-agrovyrobnykiv-fao-dar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2" tooltip="https://chaszmin.com.ua/do-1-041-250-grn-granty-dlya-pidtrymky-agrovyrobnykiv-fao-dar/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-5878" y="0"/>
            <a:ext cx="1562612" cy="1673225"/>
            <a:chOff x="0" y="0"/>
            <a:chExt cx="2083482" cy="2230967"/>
          </a:xfrm>
        </p:grpSpPr>
        <p:grpSp>
          <p:nvGrpSpPr>
            <p:cNvPr id="10" name="Group 10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0" y="437581"/>
              <a:ext cx="2083482" cy="13336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Brand" panose="02000503030000020004" pitchFamily="2" charset="0"/>
                  <a:ea typeface="Open Sans Bold"/>
                  <a:cs typeface="Open Sans Bold"/>
                  <a:sym typeface="Open Sans Bold"/>
                </a:rPr>
                <a:t>49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3221139" y="3170798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715568" h="4902507">
                <a:moveTo>
                  <a:pt x="0" y="0"/>
                </a:moveTo>
                <a:lnTo>
                  <a:pt x="8715568" y="0"/>
                </a:lnTo>
                <a:lnTo>
                  <a:pt x="8715568" y="4902507"/>
                </a:lnTo>
                <a:lnTo>
                  <a:pt x="0" y="49025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Freeform 16"/>
          <p:cNvSpPr/>
          <p:nvPr/>
        </p:nvSpPr>
        <p:spPr>
          <a:xfrm>
            <a:off x="56228" y="8012824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7" name="TextBox 17"/>
          <p:cNvSpPr txBox="1"/>
          <p:nvPr/>
        </p:nvSpPr>
        <p:spPr>
          <a:xfrm>
            <a:off x="4092691" y="9618575"/>
            <a:ext cx="4160896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Агропромисловий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розвиток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81987" y="1392748"/>
            <a:ext cx="6464419" cy="1416070"/>
            <a:chOff x="-851814" y="355093"/>
            <a:chExt cx="1702563" cy="372956"/>
          </a:xfrm>
        </p:grpSpPr>
        <p:sp>
          <p:nvSpPr>
            <p:cNvPr id="3" name="Freeform 3"/>
            <p:cNvSpPr/>
            <p:nvPr/>
          </p:nvSpPr>
          <p:spPr>
            <a:xfrm>
              <a:off x="-848272" y="355093"/>
              <a:ext cx="1699021" cy="324785"/>
            </a:xfrm>
            <a:custGeom>
              <a:avLst/>
              <a:gdLst/>
              <a:ahLst/>
              <a:cxnLst/>
              <a:rect l="l" t="t" r="r" b="b"/>
              <a:pathLst>
                <a:path w="1699021" h="324785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63579"/>
                  </a:lnTo>
                  <a:cubicBezTo>
                    <a:pt x="1699021" y="297383"/>
                    <a:pt x="1671618" y="324785"/>
                    <a:pt x="1637815" y="324785"/>
                  </a:cubicBezTo>
                  <a:lnTo>
                    <a:pt x="61206" y="324785"/>
                  </a:lnTo>
                  <a:cubicBezTo>
                    <a:pt x="44973" y="324785"/>
                    <a:pt x="29405" y="318337"/>
                    <a:pt x="17927" y="306859"/>
                  </a:cubicBezTo>
                  <a:cubicBezTo>
                    <a:pt x="6448" y="295380"/>
                    <a:pt x="0" y="279812"/>
                    <a:pt x="0" y="263579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851814" y="365164"/>
              <a:ext cx="1699021" cy="3628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dirty="0">
                  <a:solidFill>
                    <a:srgbClr val="004AAD"/>
                  </a:solidFill>
                  <a:latin typeface="Alatsi"/>
                  <a:ea typeface="Alatsi"/>
                  <a:cs typeface="Alatsi"/>
                  <a:sym typeface="Alatsi"/>
                </a:rPr>
                <a:t>ДО 200 000 ДОЛ — ІНВЕСТИЦІЇ В УКРАЇНСЬКІ СТАРТАПИ ANGEL ONE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872890" y="589883"/>
            <a:ext cx="6450970" cy="10242645"/>
            <a:chOff x="0" y="-433005"/>
            <a:chExt cx="1722177" cy="2167255"/>
          </a:xfrm>
        </p:grpSpPr>
        <p:sp>
          <p:nvSpPr>
            <p:cNvPr id="6" name="Freeform 6"/>
            <p:cNvSpPr/>
            <p:nvPr/>
          </p:nvSpPr>
          <p:spPr>
            <a:xfrm>
              <a:off x="0" y="-433005"/>
              <a:ext cx="1699021" cy="1911422"/>
            </a:xfrm>
            <a:custGeom>
              <a:avLst/>
              <a:gdLst/>
              <a:ahLst/>
              <a:cxnLst/>
              <a:rect l="l" t="t" r="r" b="b"/>
              <a:pathLst>
                <a:path w="1699021" h="2053074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991868"/>
                  </a:lnTo>
                  <a:cubicBezTo>
                    <a:pt x="1699021" y="2025672"/>
                    <a:pt x="1671618" y="2053074"/>
                    <a:pt x="1637815" y="2053074"/>
                  </a:cubicBezTo>
                  <a:lnTo>
                    <a:pt x="61206" y="2053074"/>
                  </a:lnTo>
                  <a:cubicBezTo>
                    <a:pt x="44973" y="2053074"/>
                    <a:pt x="29405" y="2046626"/>
                    <a:pt x="17927" y="2035147"/>
                  </a:cubicBezTo>
                  <a:cubicBezTo>
                    <a:pt x="6448" y="2023669"/>
                    <a:pt x="0" y="2008101"/>
                    <a:pt x="0" y="1991868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3156" y="-356924"/>
              <a:ext cx="1699021" cy="20911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Фонд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надає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стартовий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капітал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(pre-seed &amp; seed capital)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масштабування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стартапів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заснованих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технологіях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інноваціях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інтелектуальній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власності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розроблених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українськими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засновниками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Основний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акцент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зроблено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таких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напрямках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як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FinTech, SaaS, EdTech, AI/ML.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Третина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інвестицій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буде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спрямована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в Edtech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стартапи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що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прагнуть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зробити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істотний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внесок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у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вирішення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глобальних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проблем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                                 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ДЕДЛАЙН:постійно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30350" y="-493595"/>
            <a:ext cx="18261651" cy="1924581"/>
            <a:chOff x="-22340977" y="-130721"/>
            <a:chExt cx="24348860" cy="2566109"/>
          </a:xfrm>
        </p:grpSpPr>
        <p:grpSp>
          <p:nvGrpSpPr>
            <p:cNvPr id="9" name="Group 9"/>
            <p:cNvGrpSpPr/>
            <p:nvPr/>
          </p:nvGrpSpPr>
          <p:grpSpPr>
            <a:xfrm>
              <a:off x="-22300517" y="-130721"/>
              <a:ext cx="24308400" cy="2566109"/>
              <a:chOff x="-8152209" y="-47625"/>
              <a:chExt cx="8856191" cy="934901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-8152209" y="192148"/>
                <a:ext cx="703982" cy="695128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-22340977" y="696345"/>
              <a:ext cx="2083482" cy="12415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50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56228" y="8012824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5" name="Freeform 15"/>
          <p:cNvSpPr/>
          <p:nvPr/>
        </p:nvSpPr>
        <p:spPr>
          <a:xfrm>
            <a:off x="2875530" y="3293924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144618" h="4581348">
                <a:moveTo>
                  <a:pt x="0" y="0"/>
                </a:moveTo>
                <a:lnTo>
                  <a:pt x="8144618" y="0"/>
                </a:lnTo>
                <a:lnTo>
                  <a:pt x="8144618" y="4581348"/>
                </a:lnTo>
                <a:lnTo>
                  <a:pt x="0" y="4581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 dirty="0"/>
          </a:p>
        </p:txBody>
      </p:sp>
      <p:sp>
        <p:nvSpPr>
          <p:cNvPr id="16" name="TextBox 16"/>
          <p:cNvSpPr txBox="1"/>
          <p:nvPr/>
        </p:nvSpPr>
        <p:spPr>
          <a:xfrm>
            <a:off x="14492273" y="8234690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4" tooltip="https://chaszmin.com.ua/do-200-000-dol-investytsiyi-v-ukrayinski-startapy-angel-one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4" tooltip="https://chaszmin.com.ua/do-200-000-dol-investytsiyi-v-ukrayinski-startapy-angel-one/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495800" y="9623438"/>
            <a:ext cx="5103465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Постійнодіючі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грантові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програми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  <a:p>
            <a:pPr algn="ctr">
              <a:lnSpc>
                <a:spcPts val="3220"/>
              </a:lnSpc>
              <a:spcBef>
                <a:spcPct val="0"/>
              </a:spcBef>
            </a:pPr>
            <a:endParaRPr lang="en-US" sz="2300" dirty="0">
              <a:solidFill>
                <a:srgbClr val="004AAD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25486" y="718125"/>
            <a:ext cx="6450970" cy="1136267"/>
            <a:chOff x="0" y="0"/>
            <a:chExt cx="1699021" cy="2992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99021" cy="247741"/>
            </a:xfrm>
            <a:custGeom>
              <a:avLst/>
              <a:gdLst/>
              <a:ahLst/>
              <a:cxnLst/>
              <a:rect l="l" t="t" r="r" b="b"/>
              <a:pathLst>
                <a:path w="1699021" h="247741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186535"/>
                  </a:lnTo>
                  <a:cubicBezTo>
                    <a:pt x="1699021" y="220338"/>
                    <a:pt x="1671618" y="247741"/>
                    <a:pt x="1637815" y="247741"/>
                  </a:cubicBezTo>
                  <a:lnTo>
                    <a:pt x="61206" y="247741"/>
                  </a:lnTo>
                  <a:cubicBezTo>
                    <a:pt x="44973" y="247741"/>
                    <a:pt x="29405" y="241293"/>
                    <a:pt x="17927" y="229814"/>
                  </a:cubicBezTo>
                  <a:cubicBezTo>
                    <a:pt x="6448" y="218336"/>
                    <a:pt x="0" y="202768"/>
                    <a:pt x="0" y="186535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3423"/>
              <a:ext cx="1699021" cy="285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ДО 7 000 000 ГРН — ГРАНТ НА ЗАКЛАДКУ ТЕПЛИЦІ</a:t>
              </a:r>
            </a:p>
            <a:p>
              <a:pPr algn="ctr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824799" y="-266701"/>
            <a:ext cx="6475430" cy="9864127"/>
            <a:chOff x="0" y="-181740"/>
            <a:chExt cx="1705463" cy="22493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9021" cy="2067653"/>
            </a:xfrm>
            <a:custGeom>
              <a:avLst/>
              <a:gdLst/>
              <a:ahLst/>
              <a:cxnLst/>
              <a:rect l="l" t="t" r="r" b="b"/>
              <a:pathLst>
                <a:path w="1699021" h="2067653">
                  <a:moveTo>
                    <a:pt x="61206" y="0"/>
                  </a:moveTo>
                  <a:lnTo>
                    <a:pt x="1637815" y="0"/>
                  </a:lnTo>
                  <a:cubicBezTo>
                    <a:pt x="1654047" y="0"/>
                    <a:pt x="1669616" y="6448"/>
                    <a:pt x="1681094" y="17927"/>
                  </a:cubicBezTo>
                  <a:cubicBezTo>
                    <a:pt x="1692572" y="29405"/>
                    <a:pt x="1699021" y="44973"/>
                    <a:pt x="1699021" y="61206"/>
                  </a:cubicBezTo>
                  <a:lnTo>
                    <a:pt x="1699021" y="2006447"/>
                  </a:lnTo>
                  <a:cubicBezTo>
                    <a:pt x="1699021" y="2022680"/>
                    <a:pt x="1692572" y="2038248"/>
                    <a:pt x="1681094" y="2049727"/>
                  </a:cubicBezTo>
                  <a:cubicBezTo>
                    <a:pt x="1669616" y="2061205"/>
                    <a:pt x="1654047" y="2067653"/>
                    <a:pt x="1637815" y="2067653"/>
                  </a:cubicBezTo>
                  <a:lnTo>
                    <a:pt x="61206" y="2067653"/>
                  </a:lnTo>
                  <a:cubicBezTo>
                    <a:pt x="27403" y="2067653"/>
                    <a:pt x="0" y="2040251"/>
                    <a:pt x="0" y="2006447"/>
                  </a:cubicBezTo>
                  <a:lnTo>
                    <a:pt x="0" y="61206"/>
                  </a:lnTo>
                  <a:cubicBezTo>
                    <a:pt x="0" y="44973"/>
                    <a:pt x="6448" y="29405"/>
                    <a:pt x="17927" y="17927"/>
                  </a:cubicBezTo>
                  <a:cubicBezTo>
                    <a:pt x="29405" y="6448"/>
                    <a:pt x="44973" y="0"/>
                    <a:pt x="61206" y="0"/>
                  </a:cubicBezTo>
                  <a:close/>
                </a:path>
              </a:pathLst>
            </a:custGeom>
            <a:solidFill>
              <a:srgbClr val="E9C7C6"/>
            </a:solidFill>
          </p:spPr>
          <p:txBody>
            <a:bodyPr/>
            <a:lstStyle/>
            <a:p>
              <a:endParaRPr lang="ru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442" y="-181740"/>
              <a:ext cx="1699021" cy="2105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Діє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урядова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«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єРобота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».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Через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«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Дію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»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можна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подавати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заявки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безповоротні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гранти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створення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власної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справи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розширення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малого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й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середнього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бізнесу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,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отримання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нових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навичок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кар’єри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Грантова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програма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з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компенсації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вартості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теплиць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допоможе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залучити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аграріям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до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7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млн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>
                <a:lnSpc>
                  <a:spcPts val="2659"/>
                </a:lnSpc>
              </a:pPr>
              <a:endParaRPr lang="en-US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>
                <a:lnSpc>
                  <a:spcPts val="2659"/>
                </a:lnSpc>
              </a:pPr>
              <a:endParaRPr lang="en-US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>
                <a:lnSpc>
                  <a:spcPts val="2659"/>
                </a:lnSpc>
              </a:pPr>
              <a:endParaRPr lang="en-US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Сума</a:t>
              </a:r>
              <a:endParaRPr lang="en-US" dirty="0">
                <a:solidFill>
                  <a:srgbClr val="004AAD"/>
                </a:solidFill>
                <a:latin typeface="Saksagan" panose="02000503030000020004" pitchFamily="2" charset="0"/>
                <a:ea typeface="Alatsi"/>
                <a:cs typeface="Alatsi"/>
                <a:sym typeface="Alatsi"/>
              </a:endParaRPr>
            </a:p>
            <a:p>
              <a:pPr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Розмір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гранту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становить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:</a:t>
              </a:r>
            </a:p>
            <a:p>
              <a:pPr marL="410209" lvl="1" indent="-205105">
                <a:lnSpc>
                  <a:spcPts val="2659"/>
                </a:lnSpc>
                <a:buFont typeface="Arial"/>
                <a:buChar char="•"/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0,4 – 0,6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гектара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– 2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млн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гривень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;</a:t>
              </a:r>
            </a:p>
            <a:p>
              <a:pPr marL="410209" lvl="1" indent="-205105">
                <a:lnSpc>
                  <a:spcPts val="2659"/>
                </a:lnSpc>
                <a:buFont typeface="Arial"/>
                <a:buChar char="•"/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0,8 – 1,2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гектара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– 3,5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млн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гривень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;</a:t>
              </a:r>
            </a:p>
            <a:p>
              <a:pPr marL="410209" lvl="1" indent="-205105">
                <a:lnSpc>
                  <a:spcPts val="2659"/>
                </a:lnSpc>
                <a:buFont typeface="Arial"/>
                <a:buChar char="•"/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для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1,6 – 2,4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гектара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– 7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млн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гривень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>
                <a:lnSpc>
                  <a:spcPts val="2659"/>
                </a:lnSpc>
              </a:pP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Але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не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більше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70%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вартості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проєкту</a:t>
              </a:r>
              <a:r>
                <a:rPr lang="en-US" dirty="0">
                  <a:solidFill>
                    <a:srgbClr val="004AAD"/>
                  </a:solidFill>
                  <a:latin typeface="Saksagan" panose="02000503030000020004" pitchFamily="2" charset="0"/>
                  <a:ea typeface="Alatsi"/>
                  <a:cs typeface="Alatsi"/>
                  <a:sym typeface="Alatsi"/>
                </a:rPr>
                <a:t>.</a:t>
              </a:r>
            </a:p>
            <a:p>
              <a:pPr algn="just">
                <a:lnSpc>
                  <a:spcPts val="2659"/>
                </a:lnSpc>
              </a:pP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r>
                <a:rPr lang="en-US" dirty="0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 </a:t>
              </a:r>
              <a:r>
                <a:rPr lang="en-US" dirty="0" err="1">
                  <a:solidFill>
                    <a:srgbClr val="004AAD"/>
                  </a:solidFill>
                  <a:latin typeface="SaksaganBrand" panose="02000503030000020004" pitchFamily="2" charset="0"/>
                  <a:ea typeface="Alatsi"/>
                  <a:cs typeface="Alatsi"/>
                  <a:sym typeface="Alatsi"/>
                </a:rPr>
                <a:t>ДЕДЛАЙН:постійно</a:t>
              </a:r>
              <a:endParaRPr lang="en-US" dirty="0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  <a:p>
              <a:pPr algn="just">
                <a:lnSpc>
                  <a:spcPts val="2659"/>
                </a:lnSpc>
              </a:pPr>
              <a:endParaRPr lang="en-US" sz="1899" dirty="0">
                <a:solidFill>
                  <a:srgbClr val="004AAD"/>
                </a:solidFill>
                <a:latin typeface="Alatsi"/>
                <a:ea typeface="Alatsi"/>
                <a:cs typeface="Alatsi"/>
                <a:sym typeface="Alatsi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630400" y="8012824"/>
            <a:ext cx="659002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2400" u="sng" dirty="0" err="1">
                <a:solidFill>
                  <a:srgbClr val="004AAD"/>
                </a:solidFill>
                <a:latin typeface="SaksaganBrand" panose="02000503030000020004" pitchFamily="2" charset="0"/>
                <a:ea typeface="Alatsi"/>
                <a:cs typeface="Alatsi"/>
                <a:sym typeface="Alatsi"/>
                <a:hlinkClick r:id="rId2" tooltip="https://chaszmin.com.ua/do-7-000-000-grn-na-zakladku-teplytsi-8/"/>
              </a:rPr>
              <a:t>Деталі</a:t>
            </a:r>
            <a:endParaRPr lang="en-US" sz="2400" u="sng" dirty="0">
              <a:solidFill>
                <a:srgbClr val="004AAD"/>
              </a:solidFill>
              <a:latin typeface="SaksaganBrand" panose="02000503030000020004" pitchFamily="2" charset="0"/>
              <a:ea typeface="Alatsi"/>
              <a:cs typeface="Alatsi"/>
              <a:sym typeface="Alatsi"/>
              <a:hlinkClick r:id="rId2" tooltip="https://chaszmin.com.ua/do-7-000-000-grn-na-zakladku-teplytsi-8/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0" y="1"/>
            <a:ext cx="1562612" cy="1437146"/>
            <a:chOff x="0" y="0"/>
            <a:chExt cx="2083482" cy="2230967"/>
          </a:xfrm>
        </p:grpSpPr>
        <p:grpSp>
          <p:nvGrpSpPr>
            <p:cNvPr id="10" name="Group 10"/>
            <p:cNvGrpSpPr/>
            <p:nvPr/>
          </p:nvGrpSpPr>
          <p:grpSpPr>
            <a:xfrm>
              <a:off x="75599" y="0"/>
              <a:ext cx="1932284" cy="2230967"/>
              <a:chOff x="0" y="0"/>
              <a:chExt cx="703982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7039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3982" h="812800">
                    <a:moveTo>
                      <a:pt x="234787" y="793731"/>
                    </a:moveTo>
                    <a:cubicBezTo>
                      <a:pt x="270879" y="805245"/>
                      <a:pt x="311910" y="812800"/>
                      <a:pt x="352180" y="812800"/>
                    </a:cubicBezTo>
                    <a:cubicBezTo>
                      <a:pt x="392452" y="812800"/>
                      <a:pt x="431204" y="806323"/>
                      <a:pt x="466915" y="794809"/>
                    </a:cubicBezTo>
                    <a:cubicBezTo>
                      <a:pt x="467675" y="794450"/>
                      <a:pt x="468435" y="794450"/>
                      <a:pt x="469194" y="794090"/>
                    </a:cubicBezTo>
                    <a:cubicBezTo>
                      <a:pt x="603304" y="748035"/>
                      <a:pt x="702082" y="626421"/>
                      <a:pt x="703982" y="484298"/>
                    </a:cubicBezTo>
                    <a:lnTo>
                      <a:pt x="703982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900" y="627140"/>
                      <a:pt x="99158" y="748755"/>
                      <a:pt x="234787" y="793731"/>
                    </a:cubicBezTo>
                    <a:close/>
                  </a:path>
                </a:pathLst>
              </a:custGeom>
              <a:solidFill>
                <a:srgbClr val="9FC3D0"/>
              </a:solidFill>
            </p:spPr>
            <p:txBody>
              <a:bodyPr/>
              <a:lstStyle/>
              <a:p>
                <a:endParaRPr lang="ru-U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03982" cy="733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0" y="437582"/>
              <a:ext cx="2083482" cy="14309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05"/>
                </a:lnSpc>
              </a:pPr>
              <a:r>
                <a:rPr lang="en-US" sz="5575" b="1" dirty="0">
                  <a:solidFill>
                    <a:srgbClr val="000000"/>
                  </a:solidFill>
                  <a:latin typeface="Saksagan" panose="02000503030000020004" pitchFamily="2" charset="0"/>
                  <a:ea typeface="Open Sans Bold"/>
                  <a:cs typeface="Open Sans Bold"/>
                  <a:sym typeface="Open Sans Bold"/>
                </a:rPr>
                <a:t>51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3262412" y="3247957"/>
            <a:ext cx="5904000" cy="4536000"/>
          </a:xfrm>
          <a:custGeom>
            <a:avLst/>
            <a:gdLst/>
            <a:ahLst/>
            <a:cxnLst/>
            <a:rect l="l" t="t" r="r" b="b"/>
            <a:pathLst>
              <a:path w="8679449" h="4882190">
                <a:moveTo>
                  <a:pt x="0" y="0"/>
                </a:moveTo>
                <a:lnTo>
                  <a:pt x="8679449" y="0"/>
                </a:lnTo>
                <a:lnTo>
                  <a:pt x="8679449" y="4882191"/>
                </a:lnTo>
                <a:lnTo>
                  <a:pt x="0" y="48821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6" name="Freeform 16"/>
          <p:cNvSpPr/>
          <p:nvPr/>
        </p:nvSpPr>
        <p:spPr>
          <a:xfrm>
            <a:off x="0" y="8012824"/>
            <a:ext cx="2839208" cy="2839208"/>
          </a:xfrm>
          <a:custGeom>
            <a:avLst/>
            <a:gdLst/>
            <a:ahLst/>
            <a:cxnLst/>
            <a:rect l="l" t="t" r="r" b="b"/>
            <a:pathLst>
              <a:path w="2839208" h="2839208">
                <a:moveTo>
                  <a:pt x="0" y="0"/>
                </a:moveTo>
                <a:lnTo>
                  <a:pt x="2839208" y="0"/>
                </a:lnTo>
                <a:lnTo>
                  <a:pt x="2839208" y="2839209"/>
                </a:lnTo>
                <a:lnTo>
                  <a:pt x="0" y="28392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17" name="TextBox 17"/>
          <p:cNvSpPr txBox="1"/>
          <p:nvPr/>
        </p:nvSpPr>
        <p:spPr>
          <a:xfrm>
            <a:off x="4062947" y="9589046"/>
            <a:ext cx="5103465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Постійнодіючі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грантові</a:t>
            </a:r>
            <a:r>
              <a:rPr lang="en-US" dirty="0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 </a:t>
            </a:r>
            <a:r>
              <a:rPr lang="en-US" dirty="0" err="1">
                <a:solidFill>
                  <a:srgbClr val="004AAD"/>
                </a:solidFill>
                <a:latin typeface="SaksaganBrand" panose="02000503030000020004" pitchFamily="2" charset="0"/>
                <a:ea typeface="Russo One"/>
                <a:cs typeface="Russo One"/>
                <a:sym typeface="Russo One"/>
              </a:rPr>
              <a:t>програми</a:t>
            </a:r>
            <a:endParaRPr lang="en-US" dirty="0">
              <a:solidFill>
                <a:srgbClr val="004AAD"/>
              </a:solidFill>
              <a:latin typeface="SaksaganBrand" panose="02000503030000020004" pitchFamily="2" charset="0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5334</Words>
  <Application>Microsoft Office PowerPoint</Application>
  <PresentationFormat>Произвольный</PresentationFormat>
  <Paragraphs>785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60" baseType="lpstr">
      <vt:lpstr>Saksagan</vt:lpstr>
      <vt:lpstr>SaksaganBrand</vt:lpstr>
      <vt:lpstr>Calibri</vt:lpstr>
      <vt:lpstr>Open Sans Bold</vt:lpstr>
      <vt:lpstr>Arial</vt:lpstr>
      <vt:lpstr>Alatsi</vt:lpstr>
      <vt:lpstr>Russo One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and White Minimal Professional Portfolio Presentation</dc:title>
  <cp:lastModifiedBy>Alena Cheropkina</cp:lastModifiedBy>
  <cp:revision>7</cp:revision>
  <dcterms:created xsi:type="dcterms:W3CDTF">2006-08-16T00:00:00Z</dcterms:created>
  <dcterms:modified xsi:type="dcterms:W3CDTF">2024-12-26T12:55:57Z</dcterms:modified>
  <dc:identifier>DAGYI-MaeBQ</dc:identifier>
</cp:coreProperties>
</file>